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rimo Bold" charset="1" panose="020B0704020202020204"/>
      <p:regular r:id="rId27"/>
    </p:embeddedFont>
    <p:embeddedFont>
      <p:font typeface="Canva Sans" charset="1" panose="020B0503030501040103"/>
      <p:regular r:id="rId28"/>
    </p:embeddedFont>
    <p:embeddedFont>
      <p:font typeface="Fira Sans" charset="1" panose="020B0503050000020004"/>
      <p:regular r:id="rId32"/>
    </p:embeddedFont>
    <p:embeddedFont>
      <p:font typeface="Montserrat" charset="1" panose="00000500000000000000"/>
      <p:regular r:id="rId40"/>
    </p:embeddedFont>
    <p:embeddedFont>
      <p:font typeface="Heebo Light" charset="1" panose="00000400000000000000"/>
      <p:regular r:id="rId41"/>
    </p:embeddedFont>
    <p:embeddedFont>
      <p:font typeface="Canva Sans Bold" charset="1" panose="020B08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fonts/font32.fntdata" Type="http://schemas.openxmlformats.org/officeDocument/2006/relationships/font"/><Relationship Id="rId33" Target="notesSlides/notesSlide2.xml" Type="http://schemas.openxmlformats.org/officeDocument/2006/relationships/notesSlide"/><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2</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3</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4</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5</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6</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7</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8</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5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5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6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4.png" Type="http://schemas.openxmlformats.org/officeDocument/2006/relationships/image"/><Relationship Id="rId4" Target="../media/image2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4.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4.png" Type="http://schemas.openxmlformats.org/officeDocument/2006/relationships/image"/><Relationship Id="rId4" Target="../media/image3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4.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4.png" Type="http://schemas.openxmlformats.org/officeDocument/2006/relationships/image"/><Relationship Id="rId4"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4.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4.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3"/>
        </a:solidFill>
      </p:bgPr>
    </p:bg>
    <p:spTree>
      <p:nvGrpSpPr>
        <p:cNvPr id="1" name=""/>
        <p:cNvGrpSpPr/>
        <p:nvPr/>
      </p:nvGrpSpPr>
      <p:grpSpPr>
        <a:xfrm>
          <a:off x="0" y="0"/>
          <a:ext cx="0" cy="0"/>
          <a:chOff x="0" y="0"/>
          <a:chExt cx="0" cy="0"/>
        </a:xfrm>
      </p:grpSpPr>
      <p:sp>
        <p:nvSpPr>
          <p:cNvPr name="Freeform 2" id="2"/>
          <p:cNvSpPr/>
          <p:nvPr/>
        </p:nvSpPr>
        <p:spPr>
          <a:xfrm flipH="false" flipV="false" rot="0">
            <a:off x="15675430" y="2510"/>
            <a:ext cx="2612570" cy="2056396"/>
          </a:xfrm>
          <a:custGeom>
            <a:avLst/>
            <a:gdLst/>
            <a:ahLst/>
            <a:cxnLst/>
            <a:rect r="r" b="b" t="t" l="l"/>
            <a:pathLst>
              <a:path h="2056396" w="2612570">
                <a:moveTo>
                  <a:pt x="0" y="0"/>
                </a:moveTo>
                <a:lnTo>
                  <a:pt x="2612570" y="0"/>
                </a:lnTo>
                <a:lnTo>
                  <a:pt x="2612570" y="2056396"/>
                </a:lnTo>
                <a:lnTo>
                  <a:pt x="0" y="20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61024" y="2058906"/>
            <a:ext cx="2816237" cy="2056396"/>
          </a:xfrm>
          <a:custGeom>
            <a:avLst/>
            <a:gdLst/>
            <a:ahLst/>
            <a:cxnLst/>
            <a:rect r="r" b="b" t="t" l="l"/>
            <a:pathLst>
              <a:path h="2056396" w="2816237">
                <a:moveTo>
                  <a:pt x="0" y="0"/>
                </a:moveTo>
                <a:lnTo>
                  <a:pt x="2816237" y="0"/>
                </a:lnTo>
                <a:lnTo>
                  <a:pt x="2816237" y="2056396"/>
                </a:lnTo>
                <a:lnTo>
                  <a:pt x="0" y="2056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48453" y="8708471"/>
            <a:ext cx="2816237" cy="2090738"/>
          </a:xfrm>
          <a:custGeom>
            <a:avLst/>
            <a:gdLst/>
            <a:ahLst/>
            <a:cxnLst/>
            <a:rect r="r" b="b" t="t" l="l"/>
            <a:pathLst>
              <a:path h="2090738" w="2816237">
                <a:moveTo>
                  <a:pt x="0" y="0"/>
                </a:moveTo>
                <a:lnTo>
                  <a:pt x="2816237" y="0"/>
                </a:lnTo>
                <a:lnTo>
                  <a:pt x="2816237" y="2090738"/>
                </a:lnTo>
                <a:lnTo>
                  <a:pt x="0" y="2090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451242" y="8228094"/>
            <a:ext cx="2612571" cy="2090738"/>
          </a:xfrm>
          <a:custGeom>
            <a:avLst/>
            <a:gdLst/>
            <a:ahLst/>
            <a:cxnLst/>
            <a:rect r="r" b="b" t="t" l="l"/>
            <a:pathLst>
              <a:path h="2090738" w="2612571">
                <a:moveTo>
                  <a:pt x="0" y="0"/>
                </a:moveTo>
                <a:lnTo>
                  <a:pt x="2612571" y="0"/>
                </a:lnTo>
                <a:lnTo>
                  <a:pt x="2612571" y="2090738"/>
                </a:lnTo>
                <a:lnTo>
                  <a:pt x="0" y="2090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428143" y="6620283"/>
            <a:ext cx="1108906" cy="1090542"/>
          </a:xfrm>
          <a:custGeom>
            <a:avLst/>
            <a:gdLst/>
            <a:ahLst/>
            <a:cxnLst/>
            <a:rect r="r" b="b" t="t" l="l"/>
            <a:pathLst>
              <a:path h="1090542" w="1108906">
                <a:moveTo>
                  <a:pt x="0" y="0"/>
                </a:moveTo>
                <a:lnTo>
                  <a:pt x="1108906" y="0"/>
                </a:lnTo>
                <a:lnTo>
                  <a:pt x="1108906" y="1090542"/>
                </a:lnTo>
                <a:lnTo>
                  <a:pt x="0" y="10905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062857" y="8228094"/>
            <a:ext cx="2612571" cy="2090738"/>
          </a:xfrm>
          <a:custGeom>
            <a:avLst/>
            <a:gdLst/>
            <a:ahLst/>
            <a:cxnLst/>
            <a:rect r="r" b="b" t="t" l="l"/>
            <a:pathLst>
              <a:path h="2090738" w="2612571">
                <a:moveTo>
                  <a:pt x="0" y="0"/>
                </a:moveTo>
                <a:lnTo>
                  <a:pt x="2612571" y="0"/>
                </a:lnTo>
                <a:lnTo>
                  <a:pt x="2612571" y="2090738"/>
                </a:lnTo>
                <a:lnTo>
                  <a:pt x="0" y="20907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9337713" y="7838791"/>
            <a:ext cx="2612571" cy="2090738"/>
          </a:xfrm>
          <a:custGeom>
            <a:avLst/>
            <a:gdLst/>
            <a:ahLst/>
            <a:cxnLst/>
            <a:rect r="r" b="b" t="t" l="l"/>
            <a:pathLst>
              <a:path h="2090738" w="2612571">
                <a:moveTo>
                  <a:pt x="0" y="0"/>
                </a:moveTo>
                <a:lnTo>
                  <a:pt x="2612571" y="0"/>
                </a:lnTo>
                <a:lnTo>
                  <a:pt x="2612571" y="2090738"/>
                </a:lnTo>
                <a:lnTo>
                  <a:pt x="0" y="20907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451240" y="2510"/>
            <a:ext cx="2612573" cy="2056396"/>
          </a:xfrm>
          <a:custGeom>
            <a:avLst/>
            <a:gdLst/>
            <a:ahLst/>
            <a:cxnLst/>
            <a:rect r="r" b="b" t="t" l="l"/>
            <a:pathLst>
              <a:path h="2056396" w="2612573">
                <a:moveTo>
                  <a:pt x="0" y="0"/>
                </a:moveTo>
                <a:lnTo>
                  <a:pt x="2612573" y="0"/>
                </a:lnTo>
                <a:lnTo>
                  <a:pt x="2612573" y="2056396"/>
                </a:lnTo>
                <a:lnTo>
                  <a:pt x="0" y="205639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5606930" y="2093248"/>
            <a:ext cx="2681070" cy="2056396"/>
          </a:xfrm>
          <a:custGeom>
            <a:avLst/>
            <a:gdLst/>
            <a:ahLst/>
            <a:cxnLst/>
            <a:rect r="r" b="b" t="t" l="l"/>
            <a:pathLst>
              <a:path h="2056396" w="2681070">
                <a:moveTo>
                  <a:pt x="0" y="0"/>
                </a:moveTo>
                <a:lnTo>
                  <a:pt x="2681070" y="0"/>
                </a:lnTo>
                <a:lnTo>
                  <a:pt x="2681070" y="2056396"/>
                </a:lnTo>
                <a:lnTo>
                  <a:pt x="0" y="205639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1" id="11"/>
          <p:cNvGrpSpPr/>
          <p:nvPr/>
        </p:nvGrpSpPr>
        <p:grpSpPr>
          <a:xfrm rot="0">
            <a:off x="15675429" y="8228094"/>
            <a:ext cx="2612571" cy="2056396"/>
            <a:chOff x="0" y="0"/>
            <a:chExt cx="3483428" cy="2741861"/>
          </a:xfrm>
        </p:grpSpPr>
        <p:sp>
          <p:nvSpPr>
            <p:cNvPr name="Freeform 12" id="12"/>
            <p:cNvSpPr/>
            <p:nvPr/>
          </p:nvSpPr>
          <p:spPr>
            <a:xfrm flipH="false" flipV="false" rot="0">
              <a:off x="0" y="0"/>
              <a:ext cx="3483483" cy="2741803"/>
            </a:xfrm>
            <a:custGeom>
              <a:avLst/>
              <a:gdLst/>
              <a:ahLst/>
              <a:cxnLst/>
              <a:rect r="r" b="b" t="t" l="l"/>
              <a:pathLst>
                <a:path h="2741803" w="3483483">
                  <a:moveTo>
                    <a:pt x="3483483" y="685419"/>
                  </a:moveTo>
                  <a:cubicBezTo>
                    <a:pt x="3483483" y="308483"/>
                    <a:pt x="3174111" y="0"/>
                    <a:pt x="2796032" y="0"/>
                  </a:cubicBezTo>
                  <a:lnTo>
                    <a:pt x="687451" y="0"/>
                  </a:lnTo>
                  <a:cubicBezTo>
                    <a:pt x="309372" y="0"/>
                    <a:pt x="0" y="308483"/>
                    <a:pt x="0" y="685419"/>
                  </a:cubicBezTo>
                  <a:cubicBezTo>
                    <a:pt x="0" y="1062355"/>
                    <a:pt x="309372" y="1370838"/>
                    <a:pt x="687451" y="1370838"/>
                  </a:cubicBezTo>
                  <a:cubicBezTo>
                    <a:pt x="309372" y="1370965"/>
                    <a:pt x="0" y="1679448"/>
                    <a:pt x="0" y="2056384"/>
                  </a:cubicBezTo>
                  <a:cubicBezTo>
                    <a:pt x="0" y="2433320"/>
                    <a:pt x="309372" y="2741803"/>
                    <a:pt x="687451" y="2741803"/>
                  </a:cubicBezTo>
                  <a:lnTo>
                    <a:pt x="2796032" y="2741803"/>
                  </a:lnTo>
                  <a:cubicBezTo>
                    <a:pt x="3174111" y="2741803"/>
                    <a:pt x="3483483" y="2433320"/>
                    <a:pt x="3483483" y="2056384"/>
                  </a:cubicBezTo>
                  <a:cubicBezTo>
                    <a:pt x="3483483" y="1679448"/>
                    <a:pt x="3174111" y="1370965"/>
                    <a:pt x="2796032" y="1370965"/>
                  </a:cubicBezTo>
                  <a:cubicBezTo>
                    <a:pt x="3174111" y="1370965"/>
                    <a:pt x="3483483" y="1062482"/>
                    <a:pt x="3483483" y="685546"/>
                  </a:cubicBezTo>
                  <a:close/>
                </a:path>
              </a:pathLst>
            </a:custGeom>
            <a:solidFill>
              <a:srgbClr val="CEEF32"/>
            </a:solidFill>
          </p:spPr>
        </p:sp>
      </p:grpSp>
      <p:sp>
        <p:nvSpPr>
          <p:cNvPr name="Freeform 13" id="13"/>
          <p:cNvSpPr/>
          <p:nvPr/>
        </p:nvSpPr>
        <p:spPr>
          <a:xfrm flipH="false" flipV="false" rot="0">
            <a:off x="13062857" y="2510"/>
            <a:ext cx="2612571" cy="2056396"/>
          </a:xfrm>
          <a:custGeom>
            <a:avLst/>
            <a:gdLst/>
            <a:ahLst/>
            <a:cxnLst/>
            <a:rect r="r" b="b" t="t" l="l"/>
            <a:pathLst>
              <a:path h="2056396" w="2612571">
                <a:moveTo>
                  <a:pt x="0" y="0"/>
                </a:moveTo>
                <a:lnTo>
                  <a:pt x="2612571" y="0"/>
                </a:lnTo>
                <a:lnTo>
                  <a:pt x="2612571" y="2056396"/>
                </a:lnTo>
                <a:lnTo>
                  <a:pt x="0" y="205639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028198" y="1344944"/>
            <a:ext cx="1030441" cy="713962"/>
          </a:xfrm>
          <a:custGeom>
            <a:avLst/>
            <a:gdLst/>
            <a:ahLst/>
            <a:cxnLst/>
            <a:rect r="r" b="b" t="t" l="l"/>
            <a:pathLst>
              <a:path h="713962" w="1030441">
                <a:moveTo>
                  <a:pt x="0" y="0"/>
                </a:moveTo>
                <a:lnTo>
                  <a:pt x="1030441" y="0"/>
                </a:lnTo>
                <a:lnTo>
                  <a:pt x="1030441" y="713962"/>
                </a:lnTo>
                <a:lnTo>
                  <a:pt x="0" y="71396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5" id="15"/>
          <p:cNvSpPr txBox="true"/>
          <p:nvPr/>
        </p:nvSpPr>
        <p:spPr>
          <a:xfrm rot="0">
            <a:off x="1613771" y="1627455"/>
            <a:ext cx="2179427" cy="263242"/>
          </a:xfrm>
          <a:prstGeom prst="rect">
            <a:avLst/>
          </a:prstGeom>
        </p:spPr>
        <p:txBody>
          <a:bodyPr anchor="t" rtlCol="false" tIns="0" lIns="0" bIns="0" rIns="0">
            <a:spAutoFit/>
          </a:bodyPr>
          <a:lstStyle/>
          <a:p>
            <a:pPr algn="l">
              <a:lnSpc>
                <a:spcPts val="2277"/>
              </a:lnSpc>
            </a:pPr>
            <a:r>
              <a:rPr lang="en-US" sz="2530" b="true">
                <a:solidFill>
                  <a:srgbClr val="000000"/>
                </a:solidFill>
                <a:latin typeface="Arimo Bold"/>
                <a:ea typeface="Arimo Bold"/>
                <a:cs typeface="Arimo Bold"/>
                <a:sym typeface="Arimo Bold"/>
              </a:rPr>
              <a:t>FOOD TO GO</a:t>
            </a:r>
          </a:p>
        </p:txBody>
      </p:sp>
      <p:grpSp>
        <p:nvGrpSpPr>
          <p:cNvPr name="Group 16" id="16"/>
          <p:cNvGrpSpPr/>
          <p:nvPr/>
        </p:nvGrpSpPr>
        <p:grpSpPr>
          <a:xfrm rot="0">
            <a:off x="12493610" y="1399881"/>
            <a:ext cx="3731283" cy="7484279"/>
            <a:chOff x="0" y="0"/>
            <a:chExt cx="4975044" cy="9979039"/>
          </a:xfrm>
        </p:grpSpPr>
        <p:sp>
          <p:nvSpPr>
            <p:cNvPr name="Freeform 17" id="17"/>
            <p:cNvSpPr/>
            <p:nvPr/>
          </p:nvSpPr>
          <p:spPr>
            <a:xfrm flipH="false" flipV="false" rot="0">
              <a:off x="0" y="0"/>
              <a:ext cx="4975098" cy="9979025"/>
            </a:xfrm>
            <a:custGeom>
              <a:avLst/>
              <a:gdLst/>
              <a:ahLst/>
              <a:cxnLst/>
              <a:rect r="r" b="b" t="t" l="l"/>
              <a:pathLst>
                <a:path h="9979025" w="4975098">
                  <a:moveTo>
                    <a:pt x="0" y="0"/>
                  </a:moveTo>
                  <a:lnTo>
                    <a:pt x="4975098" y="0"/>
                  </a:lnTo>
                  <a:lnTo>
                    <a:pt x="4975098" y="9979025"/>
                  </a:lnTo>
                  <a:lnTo>
                    <a:pt x="0" y="9979025"/>
                  </a:lnTo>
                  <a:lnTo>
                    <a:pt x="0" y="0"/>
                  </a:lnTo>
                  <a:close/>
                </a:path>
              </a:pathLst>
            </a:custGeom>
            <a:blipFill>
              <a:blip r:embed="rId24"/>
              <a:stretch>
                <a:fillRect l="-52" t="0" r="-51" b="0"/>
              </a:stretch>
            </a:blipFill>
          </p:spPr>
        </p:sp>
      </p:grpSp>
      <p:grpSp>
        <p:nvGrpSpPr>
          <p:cNvPr name="Group 18" id="18"/>
          <p:cNvGrpSpPr/>
          <p:nvPr/>
        </p:nvGrpSpPr>
        <p:grpSpPr>
          <a:xfrm rot="-10800000">
            <a:off x="7122220" y="8884161"/>
            <a:ext cx="2612571" cy="2056395"/>
            <a:chOff x="0" y="0"/>
            <a:chExt cx="3483428" cy="2741860"/>
          </a:xfrm>
        </p:grpSpPr>
        <p:sp>
          <p:nvSpPr>
            <p:cNvPr name="Freeform 19" id="19"/>
            <p:cNvSpPr/>
            <p:nvPr/>
          </p:nvSpPr>
          <p:spPr>
            <a:xfrm flipH="false" flipV="false" rot="0">
              <a:off x="0" y="0"/>
              <a:ext cx="3483483" cy="2741803"/>
            </a:xfrm>
            <a:custGeom>
              <a:avLst/>
              <a:gdLst/>
              <a:ahLst/>
              <a:cxnLst/>
              <a:rect r="r" b="b" t="t" l="l"/>
              <a:pathLst>
                <a:path h="2741803" w="3483483">
                  <a:moveTo>
                    <a:pt x="3483483" y="0"/>
                  </a:moveTo>
                  <a:cubicBezTo>
                    <a:pt x="3483483" y="0"/>
                    <a:pt x="1261872" y="0"/>
                    <a:pt x="1261872" y="0"/>
                  </a:cubicBezTo>
                  <a:cubicBezTo>
                    <a:pt x="566928" y="0"/>
                    <a:pt x="3429" y="561721"/>
                    <a:pt x="127" y="1255776"/>
                  </a:cubicBezTo>
                  <a:lnTo>
                    <a:pt x="0" y="1255776"/>
                  </a:lnTo>
                  <a:lnTo>
                    <a:pt x="0" y="1261745"/>
                  </a:lnTo>
                  <a:lnTo>
                    <a:pt x="0" y="2741803"/>
                  </a:lnTo>
                  <a:lnTo>
                    <a:pt x="2740406" y="2741803"/>
                  </a:lnTo>
                  <a:cubicBezTo>
                    <a:pt x="3149092" y="2741803"/>
                    <a:pt x="3483483" y="2407412"/>
                    <a:pt x="3483483" y="1998726"/>
                  </a:cubicBezTo>
                  <a:cubicBezTo>
                    <a:pt x="3483483" y="1590040"/>
                    <a:pt x="3149092" y="1255649"/>
                    <a:pt x="2740406" y="1255649"/>
                  </a:cubicBezTo>
                  <a:lnTo>
                    <a:pt x="2343785" y="1255649"/>
                  </a:lnTo>
                  <a:cubicBezTo>
                    <a:pt x="2983230" y="1194308"/>
                    <a:pt x="3483483" y="655701"/>
                    <a:pt x="3483483" y="0"/>
                  </a:cubicBezTo>
                  <a:close/>
                </a:path>
              </a:pathLst>
            </a:custGeom>
            <a:solidFill>
              <a:srgbClr val="0395FF"/>
            </a:solidFill>
          </p:spPr>
        </p:sp>
      </p:grpSp>
      <p:sp>
        <p:nvSpPr>
          <p:cNvPr name="TextBox 20" id="20"/>
          <p:cNvSpPr txBox="true"/>
          <p:nvPr/>
        </p:nvSpPr>
        <p:spPr>
          <a:xfrm rot="0">
            <a:off x="4906727" y="425236"/>
            <a:ext cx="4430985" cy="1001395"/>
          </a:xfrm>
          <a:prstGeom prst="rect">
            <a:avLst/>
          </a:prstGeom>
        </p:spPr>
        <p:txBody>
          <a:bodyPr anchor="t" rtlCol="false" tIns="0" lIns="0" bIns="0" rIns="0">
            <a:spAutoFit/>
          </a:bodyPr>
          <a:lstStyle/>
          <a:p>
            <a:pPr algn="ctr">
              <a:lnSpc>
                <a:spcPts val="7278"/>
              </a:lnSpc>
            </a:pPr>
            <a:r>
              <a:rPr lang="en-US" sz="5198" b="true">
                <a:solidFill>
                  <a:srgbClr val="000000"/>
                </a:solidFill>
                <a:latin typeface="Arimo Bold"/>
                <a:ea typeface="Arimo Bold"/>
                <a:cs typeface="Arimo Bold"/>
                <a:sym typeface="Arimo Bold"/>
              </a:rPr>
              <a:t>presented by </a:t>
            </a:r>
          </a:p>
        </p:txBody>
      </p:sp>
      <p:sp>
        <p:nvSpPr>
          <p:cNvPr name="TextBox 21" id="21"/>
          <p:cNvSpPr txBox="true"/>
          <p:nvPr/>
        </p:nvSpPr>
        <p:spPr>
          <a:xfrm rot="0">
            <a:off x="526511" y="2474381"/>
            <a:ext cx="11301115"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Jai Akash R  (6031BC98A6ED5F4A13142A8F3DC9E772)</a:t>
            </a:r>
          </a:p>
        </p:txBody>
      </p:sp>
      <p:sp>
        <p:nvSpPr>
          <p:cNvPr name="TextBox 22" id="22"/>
          <p:cNvSpPr txBox="true"/>
          <p:nvPr/>
        </p:nvSpPr>
        <p:spPr>
          <a:xfrm rot="0">
            <a:off x="-1383766" y="3468237"/>
            <a:ext cx="14921273"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Vignesh v.s (5E527C0742A34A2977B4DDF555DB27C4)</a:t>
            </a:r>
          </a:p>
        </p:txBody>
      </p:sp>
      <p:sp>
        <p:nvSpPr>
          <p:cNvPr name="TextBox 23" id="23"/>
          <p:cNvSpPr txBox="true"/>
          <p:nvPr/>
        </p:nvSpPr>
        <p:spPr>
          <a:xfrm rot="0">
            <a:off x="-3281858" y="4477385"/>
            <a:ext cx="19710001"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Gobikrishnan E (5EBB6E0887E384CB24B4D0AB97850BB2)</a:t>
            </a:r>
          </a:p>
        </p:txBody>
      </p:sp>
      <p:sp>
        <p:nvSpPr>
          <p:cNvPr name="TextBox 24" id="24"/>
          <p:cNvSpPr txBox="true"/>
          <p:nvPr/>
        </p:nvSpPr>
        <p:spPr>
          <a:xfrm rot="0">
            <a:off x="-5416863" y="5200650"/>
            <a:ext cx="22180631"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Srihari R (EFA5FF9EA7AA4C791084899610BD8E34</a:t>
            </a:r>
          </a:p>
        </p:txBody>
      </p:sp>
      <p:sp>
        <p:nvSpPr>
          <p:cNvPr name="TextBox 25" id="25"/>
          <p:cNvSpPr txBox="true"/>
          <p:nvPr/>
        </p:nvSpPr>
        <p:spPr>
          <a:xfrm rot="0">
            <a:off x="-3801937" y="6263413"/>
            <a:ext cx="20230080"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Narendran M(6E609400400A15BBD0841A7247B8EC5C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992238" y="2378125"/>
            <a:ext cx="9445526" cy="3706416"/>
          </a:xfrm>
          <a:prstGeom prst="rect">
            <a:avLst/>
          </a:prstGeom>
        </p:spPr>
        <p:txBody>
          <a:bodyPr anchor="t" rtlCol="false" tIns="0" lIns="0" bIns="0" rIns="0">
            <a:spAutoFit/>
          </a:bodyPr>
          <a:lstStyle/>
          <a:p>
            <a:pPr algn="l">
              <a:lnSpc>
                <a:spcPts val="9625"/>
              </a:lnSpc>
            </a:pPr>
            <a:r>
              <a:rPr lang="en-US" sz="7687">
                <a:solidFill>
                  <a:srgbClr val="F2F0F4"/>
                </a:solidFill>
                <a:latin typeface="Montserrat"/>
                <a:ea typeface="Montserrat"/>
                <a:cs typeface="Montserrat"/>
                <a:sym typeface="Montserrat"/>
              </a:rPr>
              <a:t>Snack Squad: Your Snack Delivery Solution</a:t>
            </a:r>
          </a:p>
        </p:txBody>
      </p:sp>
      <p:sp>
        <p:nvSpPr>
          <p:cNvPr name="TextBox 8" id="8"/>
          <p:cNvSpPr txBox="true"/>
          <p:nvPr/>
        </p:nvSpPr>
        <p:spPr>
          <a:xfrm rot="0">
            <a:off x="992238" y="6424017"/>
            <a:ext cx="9445526"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Welcome to Snack Squad, your one-stop shop for all your snack cravings. We deliver a wide selection of delicious snacks directly to your doorstep, making it easier than ever to satisfy your hunger pangs.</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7772995" y="1091654"/>
            <a:ext cx="9600010" cy="1653182"/>
          </a:xfrm>
          <a:prstGeom prst="rect">
            <a:avLst/>
          </a:prstGeom>
        </p:spPr>
        <p:txBody>
          <a:bodyPr anchor="t" rtlCol="false" tIns="0" lIns="0" bIns="0" rIns="0">
            <a:spAutoFit/>
          </a:bodyPr>
          <a:lstStyle/>
          <a:p>
            <a:pPr algn="l">
              <a:lnSpc>
                <a:spcPts val="6374"/>
              </a:lnSpc>
            </a:pPr>
            <a:r>
              <a:rPr lang="en-US" sz="5125">
                <a:solidFill>
                  <a:srgbClr val="F2F0F4"/>
                </a:solidFill>
                <a:latin typeface="Montserrat"/>
                <a:ea typeface="Montserrat"/>
                <a:cs typeface="Montserrat"/>
                <a:sym typeface="Montserrat"/>
              </a:rPr>
              <a:t>Delighting Customers with Variety and Convenience</a:t>
            </a:r>
          </a:p>
        </p:txBody>
      </p:sp>
      <p:sp>
        <p:nvSpPr>
          <p:cNvPr name="TextBox 8" id="8"/>
          <p:cNvSpPr txBox="true"/>
          <p:nvPr/>
        </p:nvSpPr>
        <p:spPr>
          <a:xfrm rot="0">
            <a:off x="7772995" y="3051125"/>
            <a:ext cx="9600010" cy="1340793"/>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We strive to offer a diverse range of snacks, catering to every taste and dietary preference. Our convenient ordering system makes it effortless to browse our selection, choose your favorites, and get your snacks delivered right to you.</a:t>
            </a:r>
          </a:p>
        </p:txBody>
      </p:sp>
      <p:grpSp>
        <p:nvGrpSpPr>
          <p:cNvPr name="Group 9" id="9"/>
          <p:cNvGrpSpPr/>
          <p:nvPr/>
        </p:nvGrpSpPr>
        <p:grpSpPr>
          <a:xfrm rot="0">
            <a:off x="7768232" y="4975324"/>
            <a:ext cx="597694" cy="597694"/>
            <a:chOff x="0" y="0"/>
            <a:chExt cx="796925" cy="796925"/>
          </a:xfrm>
        </p:grpSpPr>
        <p:sp>
          <p:nvSpPr>
            <p:cNvPr name="Freeform 10" id="10"/>
            <p:cNvSpPr/>
            <p:nvPr/>
          </p:nvSpPr>
          <p:spPr>
            <a:xfrm flipH="false" flipV="false" rot="0">
              <a:off x="6350" y="6350"/>
              <a:ext cx="784352" cy="784352"/>
            </a:xfrm>
            <a:custGeom>
              <a:avLst/>
              <a:gdLst/>
              <a:ahLst/>
              <a:cxnLst/>
              <a:rect r="r" b="b" t="t" l="l"/>
              <a:pathLst>
                <a:path h="784352" w="784352">
                  <a:moveTo>
                    <a:pt x="0" y="146431"/>
                  </a:moveTo>
                  <a:cubicBezTo>
                    <a:pt x="0" y="65532"/>
                    <a:pt x="65532" y="0"/>
                    <a:pt x="146431" y="0"/>
                  </a:cubicBezTo>
                  <a:lnTo>
                    <a:pt x="637921" y="0"/>
                  </a:lnTo>
                  <a:cubicBezTo>
                    <a:pt x="718820" y="0"/>
                    <a:pt x="784352" y="65532"/>
                    <a:pt x="784352" y="146431"/>
                  </a:cubicBezTo>
                  <a:lnTo>
                    <a:pt x="784352" y="637921"/>
                  </a:lnTo>
                  <a:cubicBezTo>
                    <a:pt x="784352" y="718820"/>
                    <a:pt x="718820" y="784352"/>
                    <a:pt x="637921" y="784352"/>
                  </a:cubicBezTo>
                  <a:lnTo>
                    <a:pt x="146431" y="784352"/>
                  </a:lnTo>
                  <a:cubicBezTo>
                    <a:pt x="65532" y="784225"/>
                    <a:pt x="0" y="718693"/>
                    <a:pt x="0" y="637794"/>
                  </a:cubicBezTo>
                  <a:close/>
                </a:path>
              </a:pathLst>
            </a:custGeom>
            <a:solidFill>
              <a:srgbClr val="31136C"/>
            </a:solidFill>
          </p:spPr>
        </p:sp>
        <p:sp>
          <p:nvSpPr>
            <p:cNvPr name="Freeform 11" id="11"/>
            <p:cNvSpPr/>
            <p:nvPr/>
          </p:nvSpPr>
          <p:spPr>
            <a:xfrm flipH="false" flipV="false" rot="0">
              <a:off x="0" y="0"/>
              <a:ext cx="797052" cy="797052"/>
            </a:xfrm>
            <a:custGeom>
              <a:avLst/>
              <a:gdLst/>
              <a:ahLst/>
              <a:cxnLst/>
              <a:rect r="r" b="b" t="t" l="l"/>
              <a:pathLst>
                <a:path h="797052" w="797052">
                  <a:moveTo>
                    <a:pt x="0" y="152781"/>
                  </a:moveTo>
                  <a:cubicBezTo>
                    <a:pt x="0" y="68326"/>
                    <a:pt x="68326" y="0"/>
                    <a:pt x="152781" y="0"/>
                  </a:cubicBezTo>
                  <a:lnTo>
                    <a:pt x="644271" y="0"/>
                  </a:lnTo>
                  <a:lnTo>
                    <a:pt x="644271" y="6350"/>
                  </a:lnTo>
                  <a:lnTo>
                    <a:pt x="644271" y="0"/>
                  </a:lnTo>
                  <a:cubicBezTo>
                    <a:pt x="728599" y="0"/>
                    <a:pt x="797052" y="68326"/>
                    <a:pt x="797052" y="152781"/>
                  </a:cubicBezTo>
                  <a:lnTo>
                    <a:pt x="790702" y="152781"/>
                  </a:lnTo>
                  <a:lnTo>
                    <a:pt x="797052" y="152781"/>
                  </a:lnTo>
                  <a:lnTo>
                    <a:pt x="797052" y="644271"/>
                  </a:lnTo>
                  <a:lnTo>
                    <a:pt x="790702" y="644271"/>
                  </a:lnTo>
                  <a:lnTo>
                    <a:pt x="797052" y="644271"/>
                  </a:lnTo>
                  <a:cubicBezTo>
                    <a:pt x="797052" y="728599"/>
                    <a:pt x="728726" y="797052"/>
                    <a:pt x="644271" y="797052"/>
                  </a:cubicBezTo>
                  <a:lnTo>
                    <a:pt x="644271" y="790702"/>
                  </a:lnTo>
                  <a:lnTo>
                    <a:pt x="644271" y="797052"/>
                  </a:lnTo>
                  <a:lnTo>
                    <a:pt x="152781" y="797052"/>
                  </a:lnTo>
                  <a:lnTo>
                    <a:pt x="152781" y="790702"/>
                  </a:lnTo>
                  <a:lnTo>
                    <a:pt x="152781" y="797052"/>
                  </a:lnTo>
                  <a:cubicBezTo>
                    <a:pt x="68326" y="796925"/>
                    <a:pt x="0" y="728599"/>
                    <a:pt x="0" y="644144"/>
                  </a:cubicBezTo>
                  <a:lnTo>
                    <a:pt x="0" y="152781"/>
                  </a:lnTo>
                  <a:lnTo>
                    <a:pt x="6350" y="152781"/>
                  </a:lnTo>
                  <a:lnTo>
                    <a:pt x="0" y="152781"/>
                  </a:lnTo>
                  <a:moveTo>
                    <a:pt x="12700" y="152781"/>
                  </a:moveTo>
                  <a:lnTo>
                    <a:pt x="12700" y="644271"/>
                  </a:lnTo>
                  <a:lnTo>
                    <a:pt x="6350" y="644271"/>
                  </a:lnTo>
                  <a:lnTo>
                    <a:pt x="12700" y="644271"/>
                  </a:lnTo>
                  <a:cubicBezTo>
                    <a:pt x="12700" y="721614"/>
                    <a:pt x="75438" y="784352"/>
                    <a:pt x="152781" y="784352"/>
                  </a:cubicBezTo>
                  <a:lnTo>
                    <a:pt x="644271" y="784352"/>
                  </a:lnTo>
                  <a:cubicBezTo>
                    <a:pt x="721614" y="784352"/>
                    <a:pt x="784352" y="721614"/>
                    <a:pt x="784352" y="644271"/>
                  </a:cubicBezTo>
                  <a:lnTo>
                    <a:pt x="784352" y="152781"/>
                  </a:lnTo>
                  <a:cubicBezTo>
                    <a:pt x="784225" y="75438"/>
                    <a:pt x="721487" y="12700"/>
                    <a:pt x="644144" y="12700"/>
                  </a:cubicBezTo>
                  <a:lnTo>
                    <a:pt x="152781" y="12700"/>
                  </a:lnTo>
                  <a:lnTo>
                    <a:pt x="152781" y="6350"/>
                  </a:lnTo>
                  <a:lnTo>
                    <a:pt x="152781" y="12700"/>
                  </a:lnTo>
                  <a:cubicBezTo>
                    <a:pt x="75438" y="12700"/>
                    <a:pt x="12700" y="75438"/>
                    <a:pt x="12700" y="152781"/>
                  </a:cubicBezTo>
                  <a:close/>
                </a:path>
              </a:pathLst>
            </a:custGeom>
            <a:solidFill>
              <a:srgbClr val="4A2C85"/>
            </a:solidFill>
          </p:spPr>
        </p:sp>
      </p:grpSp>
      <p:sp>
        <p:nvSpPr>
          <p:cNvPr name="TextBox 12" id="12"/>
          <p:cNvSpPr txBox="true"/>
          <p:nvPr/>
        </p:nvSpPr>
        <p:spPr>
          <a:xfrm rot="0">
            <a:off x="7996237" y="5135166"/>
            <a:ext cx="141535" cy="335012"/>
          </a:xfrm>
          <a:prstGeom prst="rect">
            <a:avLst/>
          </a:prstGeom>
        </p:spPr>
        <p:txBody>
          <a:bodyPr anchor="t" rtlCol="false" tIns="0" lIns="0" bIns="0" rIns="0">
            <a:spAutoFit/>
          </a:bodyPr>
          <a:lstStyle/>
          <a:p>
            <a:pPr algn="ctr">
              <a:lnSpc>
                <a:spcPts val="3062"/>
              </a:lnSpc>
            </a:pPr>
            <a:r>
              <a:rPr lang="en-US" sz="3062">
                <a:solidFill>
                  <a:srgbClr val="DCD7E5"/>
                </a:solidFill>
                <a:latin typeface="Montserrat"/>
                <a:ea typeface="Montserrat"/>
                <a:cs typeface="Montserrat"/>
                <a:sym typeface="Montserrat"/>
              </a:rPr>
              <a:t>1</a:t>
            </a:r>
          </a:p>
        </p:txBody>
      </p:sp>
      <p:sp>
        <p:nvSpPr>
          <p:cNvPr name="TextBox 13" id="13"/>
          <p:cNvSpPr txBox="true"/>
          <p:nvPr/>
        </p:nvSpPr>
        <p:spPr>
          <a:xfrm rot="0">
            <a:off x="8622506" y="4970561"/>
            <a:ext cx="3267819" cy="418059"/>
          </a:xfrm>
          <a:prstGeom prst="rect">
            <a:avLst/>
          </a:prstGeom>
        </p:spPr>
        <p:txBody>
          <a:bodyPr anchor="t" rtlCol="false" tIns="0" lIns="0" bIns="0" rIns="0">
            <a:spAutoFit/>
          </a:bodyPr>
          <a:lstStyle/>
          <a:p>
            <a:pPr algn="l">
              <a:lnSpc>
                <a:spcPts val="3187"/>
              </a:lnSpc>
            </a:pPr>
            <a:r>
              <a:rPr lang="en-US" sz="2562">
                <a:solidFill>
                  <a:srgbClr val="DCD7E5"/>
                </a:solidFill>
                <a:latin typeface="Montserrat"/>
                <a:ea typeface="Montserrat"/>
                <a:cs typeface="Montserrat"/>
                <a:sym typeface="Montserrat"/>
              </a:rPr>
              <a:t>Global Flavors</a:t>
            </a:r>
          </a:p>
        </p:txBody>
      </p:sp>
      <p:sp>
        <p:nvSpPr>
          <p:cNvPr name="TextBox 14" id="14"/>
          <p:cNvSpPr txBox="true"/>
          <p:nvPr/>
        </p:nvSpPr>
        <p:spPr>
          <a:xfrm rot="0">
            <a:off x="8622506" y="5459611"/>
            <a:ext cx="3819822" cy="922436"/>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Explore a variety of international snacks from around the world.</a:t>
            </a:r>
          </a:p>
        </p:txBody>
      </p:sp>
      <p:grpSp>
        <p:nvGrpSpPr>
          <p:cNvPr name="Group 15" id="15"/>
          <p:cNvGrpSpPr/>
          <p:nvPr/>
        </p:nvGrpSpPr>
        <p:grpSpPr>
          <a:xfrm rot="0">
            <a:off x="12698909" y="4975324"/>
            <a:ext cx="597694" cy="597694"/>
            <a:chOff x="0" y="0"/>
            <a:chExt cx="796925" cy="796925"/>
          </a:xfrm>
        </p:grpSpPr>
        <p:sp>
          <p:nvSpPr>
            <p:cNvPr name="Freeform 16" id="16"/>
            <p:cNvSpPr/>
            <p:nvPr/>
          </p:nvSpPr>
          <p:spPr>
            <a:xfrm flipH="false" flipV="false" rot="0">
              <a:off x="6350" y="6350"/>
              <a:ext cx="784352" cy="784352"/>
            </a:xfrm>
            <a:custGeom>
              <a:avLst/>
              <a:gdLst/>
              <a:ahLst/>
              <a:cxnLst/>
              <a:rect r="r" b="b" t="t" l="l"/>
              <a:pathLst>
                <a:path h="784352" w="784352">
                  <a:moveTo>
                    <a:pt x="0" y="146431"/>
                  </a:moveTo>
                  <a:cubicBezTo>
                    <a:pt x="0" y="65532"/>
                    <a:pt x="65532" y="0"/>
                    <a:pt x="146431" y="0"/>
                  </a:cubicBezTo>
                  <a:lnTo>
                    <a:pt x="637921" y="0"/>
                  </a:lnTo>
                  <a:cubicBezTo>
                    <a:pt x="718820" y="0"/>
                    <a:pt x="784352" y="65532"/>
                    <a:pt x="784352" y="146431"/>
                  </a:cubicBezTo>
                  <a:lnTo>
                    <a:pt x="784352" y="637921"/>
                  </a:lnTo>
                  <a:cubicBezTo>
                    <a:pt x="784352" y="718820"/>
                    <a:pt x="718820" y="784352"/>
                    <a:pt x="637921" y="784352"/>
                  </a:cubicBezTo>
                  <a:lnTo>
                    <a:pt x="146431" y="784352"/>
                  </a:lnTo>
                  <a:cubicBezTo>
                    <a:pt x="65532" y="784225"/>
                    <a:pt x="0" y="718693"/>
                    <a:pt x="0" y="637794"/>
                  </a:cubicBezTo>
                  <a:close/>
                </a:path>
              </a:pathLst>
            </a:custGeom>
            <a:solidFill>
              <a:srgbClr val="31136C"/>
            </a:solidFill>
          </p:spPr>
        </p:sp>
        <p:sp>
          <p:nvSpPr>
            <p:cNvPr name="Freeform 17" id="17"/>
            <p:cNvSpPr/>
            <p:nvPr/>
          </p:nvSpPr>
          <p:spPr>
            <a:xfrm flipH="false" flipV="false" rot="0">
              <a:off x="0" y="0"/>
              <a:ext cx="797052" cy="797052"/>
            </a:xfrm>
            <a:custGeom>
              <a:avLst/>
              <a:gdLst/>
              <a:ahLst/>
              <a:cxnLst/>
              <a:rect r="r" b="b" t="t" l="l"/>
              <a:pathLst>
                <a:path h="797052" w="797052">
                  <a:moveTo>
                    <a:pt x="0" y="152781"/>
                  </a:moveTo>
                  <a:cubicBezTo>
                    <a:pt x="0" y="68326"/>
                    <a:pt x="68326" y="0"/>
                    <a:pt x="152781" y="0"/>
                  </a:cubicBezTo>
                  <a:lnTo>
                    <a:pt x="644271" y="0"/>
                  </a:lnTo>
                  <a:lnTo>
                    <a:pt x="644271" y="6350"/>
                  </a:lnTo>
                  <a:lnTo>
                    <a:pt x="644271" y="0"/>
                  </a:lnTo>
                  <a:cubicBezTo>
                    <a:pt x="728599" y="0"/>
                    <a:pt x="797052" y="68326"/>
                    <a:pt x="797052" y="152781"/>
                  </a:cubicBezTo>
                  <a:lnTo>
                    <a:pt x="790702" y="152781"/>
                  </a:lnTo>
                  <a:lnTo>
                    <a:pt x="797052" y="152781"/>
                  </a:lnTo>
                  <a:lnTo>
                    <a:pt x="797052" y="644271"/>
                  </a:lnTo>
                  <a:lnTo>
                    <a:pt x="790702" y="644271"/>
                  </a:lnTo>
                  <a:lnTo>
                    <a:pt x="797052" y="644271"/>
                  </a:lnTo>
                  <a:cubicBezTo>
                    <a:pt x="797052" y="728599"/>
                    <a:pt x="728726" y="797052"/>
                    <a:pt x="644271" y="797052"/>
                  </a:cubicBezTo>
                  <a:lnTo>
                    <a:pt x="644271" y="790702"/>
                  </a:lnTo>
                  <a:lnTo>
                    <a:pt x="644271" y="797052"/>
                  </a:lnTo>
                  <a:lnTo>
                    <a:pt x="152781" y="797052"/>
                  </a:lnTo>
                  <a:lnTo>
                    <a:pt x="152781" y="790702"/>
                  </a:lnTo>
                  <a:lnTo>
                    <a:pt x="152781" y="797052"/>
                  </a:lnTo>
                  <a:cubicBezTo>
                    <a:pt x="68326" y="796925"/>
                    <a:pt x="0" y="728599"/>
                    <a:pt x="0" y="644144"/>
                  </a:cubicBezTo>
                  <a:lnTo>
                    <a:pt x="0" y="152781"/>
                  </a:lnTo>
                  <a:lnTo>
                    <a:pt x="6350" y="152781"/>
                  </a:lnTo>
                  <a:lnTo>
                    <a:pt x="0" y="152781"/>
                  </a:lnTo>
                  <a:moveTo>
                    <a:pt x="12700" y="152781"/>
                  </a:moveTo>
                  <a:lnTo>
                    <a:pt x="12700" y="644271"/>
                  </a:lnTo>
                  <a:lnTo>
                    <a:pt x="6350" y="644271"/>
                  </a:lnTo>
                  <a:lnTo>
                    <a:pt x="12700" y="644271"/>
                  </a:lnTo>
                  <a:cubicBezTo>
                    <a:pt x="12700" y="721614"/>
                    <a:pt x="75438" y="784352"/>
                    <a:pt x="152781" y="784352"/>
                  </a:cubicBezTo>
                  <a:lnTo>
                    <a:pt x="644271" y="784352"/>
                  </a:lnTo>
                  <a:cubicBezTo>
                    <a:pt x="721614" y="784352"/>
                    <a:pt x="784352" y="721614"/>
                    <a:pt x="784352" y="644271"/>
                  </a:cubicBezTo>
                  <a:lnTo>
                    <a:pt x="784352" y="152781"/>
                  </a:lnTo>
                  <a:cubicBezTo>
                    <a:pt x="784225" y="75438"/>
                    <a:pt x="721487" y="12700"/>
                    <a:pt x="644144" y="12700"/>
                  </a:cubicBezTo>
                  <a:lnTo>
                    <a:pt x="152781" y="12700"/>
                  </a:lnTo>
                  <a:lnTo>
                    <a:pt x="152781" y="6350"/>
                  </a:lnTo>
                  <a:lnTo>
                    <a:pt x="152781" y="12700"/>
                  </a:lnTo>
                  <a:cubicBezTo>
                    <a:pt x="75438" y="12700"/>
                    <a:pt x="12700" y="75438"/>
                    <a:pt x="12700" y="152781"/>
                  </a:cubicBezTo>
                  <a:close/>
                </a:path>
              </a:pathLst>
            </a:custGeom>
            <a:solidFill>
              <a:srgbClr val="4A2C85"/>
            </a:solidFill>
          </p:spPr>
        </p:sp>
      </p:grpSp>
      <p:sp>
        <p:nvSpPr>
          <p:cNvPr name="TextBox 18" id="18"/>
          <p:cNvSpPr txBox="true"/>
          <p:nvPr/>
        </p:nvSpPr>
        <p:spPr>
          <a:xfrm rot="0">
            <a:off x="12886284" y="5135166"/>
            <a:ext cx="222796" cy="335012"/>
          </a:xfrm>
          <a:prstGeom prst="rect">
            <a:avLst/>
          </a:prstGeom>
        </p:spPr>
        <p:txBody>
          <a:bodyPr anchor="t" rtlCol="false" tIns="0" lIns="0" bIns="0" rIns="0">
            <a:spAutoFit/>
          </a:bodyPr>
          <a:lstStyle/>
          <a:p>
            <a:pPr algn="ctr">
              <a:lnSpc>
                <a:spcPts val="3062"/>
              </a:lnSpc>
            </a:pPr>
            <a:r>
              <a:rPr lang="en-US" sz="3062">
                <a:solidFill>
                  <a:srgbClr val="DCD7E5"/>
                </a:solidFill>
                <a:latin typeface="Montserrat"/>
                <a:ea typeface="Montserrat"/>
                <a:cs typeface="Montserrat"/>
                <a:sym typeface="Montserrat"/>
              </a:rPr>
              <a:t>2</a:t>
            </a:r>
          </a:p>
        </p:txBody>
      </p:sp>
      <p:sp>
        <p:nvSpPr>
          <p:cNvPr name="TextBox 19" id="19"/>
          <p:cNvSpPr txBox="true"/>
          <p:nvPr/>
        </p:nvSpPr>
        <p:spPr>
          <a:xfrm rot="0">
            <a:off x="13553182" y="4970561"/>
            <a:ext cx="3267819" cy="418059"/>
          </a:xfrm>
          <a:prstGeom prst="rect">
            <a:avLst/>
          </a:prstGeom>
        </p:spPr>
        <p:txBody>
          <a:bodyPr anchor="t" rtlCol="false" tIns="0" lIns="0" bIns="0" rIns="0">
            <a:spAutoFit/>
          </a:bodyPr>
          <a:lstStyle/>
          <a:p>
            <a:pPr algn="l">
              <a:lnSpc>
                <a:spcPts val="3187"/>
              </a:lnSpc>
            </a:pPr>
            <a:r>
              <a:rPr lang="en-US" sz="2562">
                <a:solidFill>
                  <a:srgbClr val="DCD7E5"/>
                </a:solidFill>
                <a:latin typeface="Montserrat"/>
                <a:ea typeface="Montserrat"/>
                <a:cs typeface="Montserrat"/>
                <a:sym typeface="Montserrat"/>
              </a:rPr>
              <a:t>Dietary Options</a:t>
            </a:r>
          </a:p>
        </p:txBody>
      </p:sp>
      <p:sp>
        <p:nvSpPr>
          <p:cNvPr name="TextBox 20" id="20"/>
          <p:cNvSpPr txBox="true"/>
          <p:nvPr/>
        </p:nvSpPr>
        <p:spPr>
          <a:xfrm rot="0">
            <a:off x="13553182" y="5459611"/>
            <a:ext cx="3819823" cy="1759149"/>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Find snacks that cater to your dietary needs, including vegan, gluten-free, and sugar-free options.</a:t>
            </a:r>
          </a:p>
        </p:txBody>
      </p:sp>
      <p:grpSp>
        <p:nvGrpSpPr>
          <p:cNvPr name="Group 21" id="21"/>
          <p:cNvGrpSpPr/>
          <p:nvPr/>
        </p:nvGrpSpPr>
        <p:grpSpPr>
          <a:xfrm rot="0">
            <a:off x="7768232" y="7769424"/>
            <a:ext cx="597694" cy="597694"/>
            <a:chOff x="0" y="0"/>
            <a:chExt cx="796925" cy="796925"/>
          </a:xfrm>
        </p:grpSpPr>
        <p:sp>
          <p:nvSpPr>
            <p:cNvPr name="Freeform 22" id="22"/>
            <p:cNvSpPr/>
            <p:nvPr/>
          </p:nvSpPr>
          <p:spPr>
            <a:xfrm flipH="false" flipV="false" rot="0">
              <a:off x="6350" y="6350"/>
              <a:ext cx="784352" cy="784352"/>
            </a:xfrm>
            <a:custGeom>
              <a:avLst/>
              <a:gdLst/>
              <a:ahLst/>
              <a:cxnLst/>
              <a:rect r="r" b="b" t="t" l="l"/>
              <a:pathLst>
                <a:path h="784352" w="784352">
                  <a:moveTo>
                    <a:pt x="0" y="146431"/>
                  </a:moveTo>
                  <a:cubicBezTo>
                    <a:pt x="0" y="65532"/>
                    <a:pt x="65532" y="0"/>
                    <a:pt x="146431" y="0"/>
                  </a:cubicBezTo>
                  <a:lnTo>
                    <a:pt x="637921" y="0"/>
                  </a:lnTo>
                  <a:cubicBezTo>
                    <a:pt x="718820" y="0"/>
                    <a:pt x="784352" y="65532"/>
                    <a:pt x="784352" y="146431"/>
                  </a:cubicBezTo>
                  <a:lnTo>
                    <a:pt x="784352" y="637921"/>
                  </a:lnTo>
                  <a:cubicBezTo>
                    <a:pt x="784352" y="718820"/>
                    <a:pt x="718820" y="784352"/>
                    <a:pt x="637921" y="784352"/>
                  </a:cubicBezTo>
                  <a:lnTo>
                    <a:pt x="146431" y="784352"/>
                  </a:lnTo>
                  <a:cubicBezTo>
                    <a:pt x="65532" y="784225"/>
                    <a:pt x="0" y="718693"/>
                    <a:pt x="0" y="637794"/>
                  </a:cubicBezTo>
                  <a:close/>
                </a:path>
              </a:pathLst>
            </a:custGeom>
            <a:solidFill>
              <a:srgbClr val="31136C"/>
            </a:solidFill>
          </p:spPr>
        </p:sp>
        <p:sp>
          <p:nvSpPr>
            <p:cNvPr name="Freeform 23" id="23"/>
            <p:cNvSpPr/>
            <p:nvPr/>
          </p:nvSpPr>
          <p:spPr>
            <a:xfrm flipH="false" flipV="false" rot="0">
              <a:off x="0" y="0"/>
              <a:ext cx="797052" cy="797052"/>
            </a:xfrm>
            <a:custGeom>
              <a:avLst/>
              <a:gdLst/>
              <a:ahLst/>
              <a:cxnLst/>
              <a:rect r="r" b="b" t="t" l="l"/>
              <a:pathLst>
                <a:path h="797052" w="797052">
                  <a:moveTo>
                    <a:pt x="0" y="152781"/>
                  </a:moveTo>
                  <a:cubicBezTo>
                    <a:pt x="0" y="68326"/>
                    <a:pt x="68326" y="0"/>
                    <a:pt x="152781" y="0"/>
                  </a:cubicBezTo>
                  <a:lnTo>
                    <a:pt x="644271" y="0"/>
                  </a:lnTo>
                  <a:lnTo>
                    <a:pt x="644271" y="6350"/>
                  </a:lnTo>
                  <a:lnTo>
                    <a:pt x="644271" y="0"/>
                  </a:lnTo>
                  <a:cubicBezTo>
                    <a:pt x="728599" y="0"/>
                    <a:pt x="797052" y="68326"/>
                    <a:pt x="797052" y="152781"/>
                  </a:cubicBezTo>
                  <a:lnTo>
                    <a:pt x="790702" y="152781"/>
                  </a:lnTo>
                  <a:lnTo>
                    <a:pt x="797052" y="152781"/>
                  </a:lnTo>
                  <a:lnTo>
                    <a:pt x="797052" y="644271"/>
                  </a:lnTo>
                  <a:lnTo>
                    <a:pt x="790702" y="644271"/>
                  </a:lnTo>
                  <a:lnTo>
                    <a:pt x="797052" y="644271"/>
                  </a:lnTo>
                  <a:cubicBezTo>
                    <a:pt x="797052" y="728599"/>
                    <a:pt x="728726" y="797052"/>
                    <a:pt x="644271" y="797052"/>
                  </a:cubicBezTo>
                  <a:lnTo>
                    <a:pt x="644271" y="790702"/>
                  </a:lnTo>
                  <a:lnTo>
                    <a:pt x="644271" y="797052"/>
                  </a:lnTo>
                  <a:lnTo>
                    <a:pt x="152781" y="797052"/>
                  </a:lnTo>
                  <a:lnTo>
                    <a:pt x="152781" y="790702"/>
                  </a:lnTo>
                  <a:lnTo>
                    <a:pt x="152781" y="797052"/>
                  </a:lnTo>
                  <a:cubicBezTo>
                    <a:pt x="68326" y="796925"/>
                    <a:pt x="0" y="728599"/>
                    <a:pt x="0" y="644144"/>
                  </a:cubicBezTo>
                  <a:lnTo>
                    <a:pt x="0" y="152781"/>
                  </a:lnTo>
                  <a:lnTo>
                    <a:pt x="6350" y="152781"/>
                  </a:lnTo>
                  <a:lnTo>
                    <a:pt x="0" y="152781"/>
                  </a:lnTo>
                  <a:moveTo>
                    <a:pt x="12700" y="152781"/>
                  </a:moveTo>
                  <a:lnTo>
                    <a:pt x="12700" y="644271"/>
                  </a:lnTo>
                  <a:lnTo>
                    <a:pt x="6350" y="644271"/>
                  </a:lnTo>
                  <a:lnTo>
                    <a:pt x="12700" y="644271"/>
                  </a:lnTo>
                  <a:cubicBezTo>
                    <a:pt x="12700" y="721614"/>
                    <a:pt x="75438" y="784352"/>
                    <a:pt x="152781" y="784352"/>
                  </a:cubicBezTo>
                  <a:lnTo>
                    <a:pt x="644271" y="784352"/>
                  </a:lnTo>
                  <a:cubicBezTo>
                    <a:pt x="721614" y="784352"/>
                    <a:pt x="784352" y="721614"/>
                    <a:pt x="784352" y="644271"/>
                  </a:cubicBezTo>
                  <a:lnTo>
                    <a:pt x="784352" y="152781"/>
                  </a:lnTo>
                  <a:cubicBezTo>
                    <a:pt x="784225" y="75438"/>
                    <a:pt x="721487" y="12700"/>
                    <a:pt x="644144" y="12700"/>
                  </a:cubicBezTo>
                  <a:lnTo>
                    <a:pt x="152781" y="12700"/>
                  </a:lnTo>
                  <a:lnTo>
                    <a:pt x="152781" y="6350"/>
                  </a:lnTo>
                  <a:lnTo>
                    <a:pt x="152781" y="12700"/>
                  </a:lnTo>
                  <a:cubicBezTo>
                    <a:pt x="75438" y="12700"/>
                    <a:pt x="12700" y="75438"/>
                    <a:pt x="12700" y="152781"/>
                  </a:cubicBezTo>
                  <a:close/>
                </a:path>
              </a:pathLst>
            </a:custGeom>
            <a:solidFill>
              <a:srgbClr val="4A2C85"/>
            </a:solidFill>
          </p:spPr>
        </p:sp>
      </p:grpSp>
      <p:sp>
        <p:nvSpPr>
          <p:cNvPr name="TextBox 24" id="24"/>
          <p:cNvSpPr txBox="true"/>
          <p:nvPr/>
        </p:nvSpPr>
        <p:spPr>
          <a:xfrm rot="0">
            <a:off x="7956500" y="7929265"/>
            <a:ext cx="221159" cy="335012"/>
          </a:xfrm>
          <a:prstGeom prst="rect">
            <a:avLst/>
          </a:prstGeom>
        </p:spPr>
        <p:txBody>
          <a:bodyPr anchor="t" rtlCol="false" tIns="0" lIns="0" bIns="0" rIns="0">
            <a:spAutoFit/>
          </a:bodyPr>
          <a:lstStyle/>
          <a:p>
            <a:pPr algn="ctr">
              <a:lnSpc>
                <a:spcPts val="3062"/>
              </a:lnSpc>
            </a:pPr>
            <a:r>
              <a:rPr lang="en-US" sz="3062">
                <a:solidFill>
                  <a:srgbClr val="DCD7E5"/>
                </a:solidFill>
                <a:latin typeface="Montserrat"/>
                <a:ea typeface="Montserrat"/>
                <a:cs typeface="Montserrat"/>
                <a:sym typeface="Montserrat"/>
              </a:rPr>
              <a:t>3</a:t>
            </a:r>
          </a:p>
        </p:txBody>
      </p:sp>
      <p:sp>
        <p:nvSpPr>
          <p:cNvPr name="TextBox 25" id="25"/>
          <p:cNvSpPr txBox="true"/>
          <p:nvPr/>
        </p:nvSpPr>
        <p:spPr>
          <a:xfrm rot="0">
            <a:off x="8622506" y="7764661"/>
            <a:ext cx="5330429" cy="418059"/>
          </a:xfrm>
          <a:prstGeom prst="rect">
            <a:avLst/>
          </a:prstGeom>
        </p:spPr>
        <p:txBody>
          <a:bodyPr anchor="t" rtlCol="false" tIns="0" lIns="0" bIns="0" rIns="0">
            <a:spAutoFit/>
          </a:bodyPr>
          <a:lstStyle/>
          <a:p>
            <a:pPr algn="l">
              <a:lnSpc>
                <a:spcPts val="3187"/>
              </a:lnSpc>
            </a:pPr>
            <a:r>
              <a:rPr lang="en-US" sz="2562">
                <a:solidFill>
                  <a:srgbClr val="DCD7E5"/>
                </a:solidFill>
                <a:latin typeface="Montserrat"/>
                <a:ea typeface="Montserrat"/>
                <a:cs typeface="Montserrat"/>
                <a:sym typeface="Montserrat"/>
              </a:rPr>
              <a:t>Personalized Recommendations</a:t>
            </a:r>
          </a:p>
        </p:txBody>
      </p:sp>
      <p:sp>
        <p:nvSpPr>
          <p:cNvPr name="TextBox 26" id="26"/>
          <p:cNvSpPr txBox="true"/>
          <p:nvPr/>
        </p:nvSpPr>
        <p:spPr>
          <a:xfrm rot="0">
            <a:off x="8622506" y="8253710"/>
            <a:ext cx="8750499" cy="922436"/>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Our platform recommends snacks based on your past orders and preferences.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6" id="6"/>
          <p:cNvSpPr txBox="true"/>
          <p:nvPr/>
        </p:nvSpPr>
        <p:spPr>
          <a:xfrm rot="0">
            <a:off x="992238" y="2452836"/>
            <a:ext cx="16061829" cy="924074"/>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Sourcing the Best Snacks from Local Vendors</a:t>
            </a:r>
          </a:p>
        </p:txBody>
      </p:sp>
      <p:sp>
        <p:nvSpPr>
          <p:cNvPr name="TextBox 7" id="7"/>
          <p:cNvSpPr txBox="true"/>
          <p:nvPr/>
        </p:nvSpPr>
        <p:spPr>
          <a:xfrm rot="0">
            <a:off x="1028700" y="4150519"/>
            <a:ext cx="16303526"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We believe in supporting local businesses and partnering with talented vendors who share our passion for quality snacks. By sourcing our products locally, we ensure freshness, support local economies, and minimize our environmental impact.</a:t>
            </a:r>
          </a:p>
        </p:txBody>
      </p:sp>
      <p:sp>
        <p:nvSpPr>
          <p:cNvPr name="TextBox 8" id="8"/>
          <p:cNvSpPr txBox="true"/>
          <p:nvPr/>
        </p:nvSpPr>
        <p:spPr>
          <a:xfrm rot="0">
            <a:off x="992238" y="5434608"/>
            <a:ext cx="3544044" cy="461962"/>
          </a:xfrm>
          <a:prstGeom prst="rect">
            <a:avLst/>
          </a:prstGeom>
        </p:spPr>
        <p:txBody>
          <a:bodyPr anchor="t" rtlCol="false" tIns="0" lIns="0" bIns="0" rIns="0">
            <a:spAutoFit/>
          </a:bodyPr>
          <a:lstStyle/>
          <a:p>
            <a:pPr algn="l">
              <a:lnSpc>
                <a:spcPts val="3437"/>
              </a:lnSpc>
            </a:pPr>
            <a:r>
              <a:rPr lang="en-US" sz="2750">
                <a:solidFill>
                  <a:srgbClr val="F2F0F4"/>
                </a:solidFill>
                <a:latin typeface="Montserrat"/>
                <a:ea typeface="Montserrat"/>
                <a:cs typeface="Montserrat"/>
                <a:sym typeface="Montserrat"/>
              </a:rPr>
              <a:t>Local Bakeries</a:t>
            </a:r>
          </a:p>
        </p:txBody>
      </p:sp>
      <p:sp>
        <p:nvSpPr>
          <p:cNvPr name="TextBox 9" id="9"/>
          <p:cNvSpPr txBox="true"/>
          <p:nvPr/>
        </p:nvSpPr>
        <p:spPr>
          <a:xfrm rot="0">
            <a:off x="992238" y="6094362"/>
            <a:ext cx="4972645"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Indulge in freshly baked treats from local bakeries, like cookies, pastries, and cakes.</a:t>
            </a:r>
          </a:p>
        </p:txBody>
      </p:sp>
      <p:sp>
        <p:nvSpPr>
          <p:cNvPr name="TextBox 10" id="10"/>
          <p:cNvSpPr txBox="true"/>
          <p:nvPr/>
        </p:nvSpPr>
        <p:spPr>
          <a:xfrm rot="0">
            <a:off x="6666160" y="5434608"/>
            <a:ext cx="3940671" cy="461962"/>
          </a:xfrm>
          <a:prstGeom prst="rect">
            <a:avLst/>
          </a:prstGeom>
        </p:spPr>
        <p:txBody>
          <a:bodyPr anchor="t" rtlCol="false" tIns="0" lIns="0" bIns="0" rIns="0">
            <a:spAutoFit/>
          </a:bodyPr>
          <a:lstStyle/>
          <a:p>
            <a:pPr algn="l">
              <a:lnSpc>
                <a:spcPts val="3437"/>
              </a:lnSpc>
            </a:pPr>
            <a:r>
              <a:rPr lang="en-US" sz="2750">
                <a:solidFill>
                  <a:srgbClr val="F2F0F4"/>
                </a:solidFill>
                <a:latin typeface="Montserrat"/>
                <a:ea typeface="Montserrat"/>
                <a:cs typeface="Montserrat"/>
                <a:sym typeface="Montserrat"/>
              </a:rPr>
              <a:t>Specialty Snack Shops</a:t>
            </a:r>
          </a:p>
        </p:txBody>
      </p:sp>
      <p:sp>
        <p:nvSpPr>
          <p:cNvPr name="TextBox 11" id="11"/>
          <p:cNvSpPr txBox="true"/>
          <p:nvPr/>
        </p:nvSpPr>
        <p:spPr>
          <a:xfrm rot="0">
            <a:off x="6666160" y="6094362"/>
            <a:ext cx="4972645"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Discover unique and artisanal snacks from local specialty shops, like gourmet chocolates and handcrafted crackers.</a:t>
            </a:r>
          </a:p>
        </p:txBody>
      </p:sp>
      <p:sp>
        <p:nvSpPr>
          <p:cNvPr name="TextBox 12" id="12"/>
          <p:cNvSpPr txBox="true"/>
          <p:nvPr/>
        </p:nvSpPr>
        <p:spPr>
          <a:xfrm rot="0">
            <a:off x="12340084" y="5434608"/>
            <a:ext cx="4078784" cy="461962"/>
          </a:xfrm>
          <a:prstGeom prst="rect">
            <a:avLst/>
          </a:prstGeom>
        </p:spPr>
        <p:txBody>
          <a:bodyPr anchor="t" rtlCol="false" tIns="0" lIns="0" bIns="0" rIns="0">
            <a:spAutoFit/>
          </a:bodyPr>
          <a:lstStyle/>
          <a:p>
            <a:pPr algn="l">
              <a:lnSpc>
                <a:spcPts val="3437"/>
              </a:lnSpc>
            </a:pPr>
            <a:r>
              <a:rPr lang="en-US" sz="2750">
                <a:solidFill>
                  <a:srgbClr val="F2F0F4"/>
                </a:solidFill>
                <a:latin typeface="Montserrat"/>
                <a:ea typeface="Montserrat"/>
                <a:cs typeface="Montserrat"/>
                <a:sym typeface="Montserrat"/>
              </a:rPr>
              <a:t>Small-Batch Producers</a:t>
            </a:r>
          </a:p>
        </p:txBody>
      </p:sp>
      <p:sp>
        <p:nvSpPr>
          <p:cNvPr name="TextBox 13" id="13"/>
          <p:cNvSpPr txBox="true"/>
          <p:nvPr/>
        </p:nvSpPr>
        <p:spPr>
          <a:xfrm rot="0">
            <a:off x="12340084" y="6094362"/>
            <a:ext cx="4972645"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Support small-batch producers who create unique and delicious snacks, like artisan chips and hand-made popcorn.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18288000" cy="3181796"/>
          </a:xfrm>
          <a:custGeom>
            <a:avLst/>
            <a:gdLst/>
            <a:ahLst/>
            <a:cxnLst/>
            <a:rect r="r" b="b" t="t" l="l"/>
            <a:pathLst>
              <a:path h="3181796" w="18288000">
                <a:moveTo>
                  <a:pt x="0" y="0"/>
                </a:moveTo>
                <a:lnTo>
                  <a:pt x="18288000" y="0"/>
                </a:lnTo>
                <a:lnTo>
                  <a:pt x="18288000" y="3181796"/>
                </a:lnTo>
                <a:lnTo>
                  <a:pt x="0" y="3181796"/>
                </a:lnTo>
                <a:lnTo>
                  <a:pt x="0" y="0"/>
                </a:lnTo>
                <a:close/>
              </a:path>
            </a:pathLst>
          </a:custGeom>
          <a:blipFill>
            <a:blip r:embed="rId4"/>
            <a:stretch>
              <a:fillRect l="-7" t="0" r="-7" b="0"/>
            </a:stretch>
          </a:blipFill>
        </p:spPr>
      </p:sp>
      <p:sp>
        <p:nvSpPr>
          <p:cNvPr name="TextBox 7" id="7"/>
          <p:cNvSpPr txBox="true"/>
          <p:nvPr/>
        </p:nvSpPr>
        <p:spPr>
          <a:xfrm rot="0">
            <a:off x="890885" y="3597771"/>
            <a:ext cx="14626530" cy="814536"/>
          </a:xfrm>
          <a:prstGeom prst="rect">
            <a:avLst/>
          </a:prstGeom>
        </p:spPr>
        <p:txBody>
          <a:bodyPr anchor="t" rtlCol="false" tIns="0" lIns="0" bIns="0" rIns="0">
            <a:spAutoFit/>
          </a:bodyPr>
          <a:lstStyle/>
          <a:p>
            <a:pPr algn="l">
              <a:lnSpc>
                <a:spcPts val="6249"/>
              </a:lnSpc>
            </a:pPr>
            <a:r>
              <a:rPr lang="en-US" sz="4999">
                <a:solidFill>
                  <a:srgbClr val="F2F0F4"/>
                </a:solidFill>
                <a:latin typeface="Montserrat"/>
                <a:ea typeface="Montserrat"/>
                <a:cs typeface="Montserrat"/>
                <a:sym typeface="Montserrat"/>
              </a:rPr>
              <a:t>Leveraging Technology for Seamless Ordering</a:t>
            </a:r>
          </a:p>
        </p:txBody>
      </p:sp>
      <p:sp>
        <p:nvSpPr>
          <p:cNvPr name="TextBox 8" id="8"/>
          <p:cNvSpPr txBox="true"/>
          <p:nvPr/>
        </p:nvSpPr>
        <p:spPr>
          <a:xfrm rot="0">
            <a:off x="1028700" y="5269558"/>
            <a:ext cx="16506230" cy="890588"/>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We've built a user-friendly platform that makes ordering your favorite snacks as easy as possible. Our intuitive mobile app and website allow you to browse our selection, customize your order, and track your delivery in real-time.</a:t>
            </a:r>
          </a:p>
        </p:txBody>
      </p:sp>
      <p:sp>
        <p:nvSpPr>
          <p:cNvPr name="Freeform 9" id="9" descr="preencoded.png"/>
          <p:cNvSpPr/>
          <p:nvPr/>
        </p:nvSpPr>
        <p:spPr>
          <a:xfrm flipH="false" flipV="false" rot="0">
            <a:off x="890885" y="6160145"/>
            <a:ext cx="5502028" cy="1018134"/>
          </a:xfrm>
          <a:custGeom>
            <a:avLst/>
            <a:gdLst/>
            <a:ahLst/>
            <a:cxnLst/>
            <a:rect r="r" b="b" t="t" l="l"/>
            <a:pathLst>
              <a:path h="1018134" w="5502028">
                <a:moveTo>
                  <a:pt x="0" y="0"/>
                </a:moveTo>
                <a:lnTo>
                  <a:pt x="5502027" y="0"/>
                </a:lnTo>
                <a:lnTo>
                  <a:pt x="5502027" y="1018134"/>
                </a:lnTo>
                <a:lnTo>
                  <a:pt x="0" y="1018134"/>
                </a:lnTo>
                <a:lnTo>
                  <a:pt x="0" y="0"/>
                </a:lnTo>
                <a:close/>
              </a:path>
            </a:pathLst>
          </a:custGeom>
          <a:blipFill>
            <a:blip r:embed="rId5"/>
            <a:stretch>
              <a:fillRect l="0" t="-20" r="0" b="-20"/>
            </a:stretch>
          </a:blipFill>
        </p:spPr>
      </p:sp>
      <p:sp>
        <p:nvSpPr>
          <p:cNvPr name="TextBox 10" id="10"/>
          <p:cNvSpPr txBox="true"/>
          <p:nvPr/>
        </p:nvSpPr>
        <p:spPr>
          <a:xfrm rot="0">
            <a:off x="1145381" y="7550497"/>
            <a:ext cx="3433019" cy="407194"/>
          </a:xfrm>
          <a:prstGeom prst="rect">
            <a:avLst/>
          </a:prstGeom>
        </p:spPr>
        <p:txBody>
          <a:bodyPr anchor="t" rtlCol="false" tIns="0" lIns="0" bIns="0" rIns="0">
            <a:spAutoFit/>
          </a:bodyPr>
          <a:lstStyle/>
          <a:p>
            <a:pPr algn="l">
              <a:lnSpc>
                <a:spcPts val="3124"/>
              </a:lnSpc>
            </a:pPr>
            <a:r>
              <a:rPr lang="en-US" sz="2499">
                <a:solidFill>
                  <a:srgbClr val="DCD7E5"/>
                </a:solidFill>
                <a:latin typeface="Montserrat"/>
                <a:ea typeface="Montserrat"/>
                <a:cs typeface="Montserrat"/>
                <a:sym typeface="Montserrat"/>
              </a:rPr>
              <a:t>Browse Our Selection</a:t>
            </a:r>
          </a:p>
        </p:txBody>
      </p:sp>
      <p:sp>
        <p:nvSpPr>
          <p:cNvPr name="TextBox 11" id="11"/>
          <p:cNvSpPr txBox="true"/>
          <p:nvPr/>
        </p:nvSpPr>
        <p:spPr>
          <a:xfrm rot="0">
            <a:off x="1145381" y="8034189"/>
            <a:ext cx="4993035" cy="1297781"/>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Explore our wide variety of snacks categorized by type, flavor, and dietary preference.</a:t>
            </a:r>
          </a:p>
        </p:txBody>
      </p:sp>
      <p:sp>
        <p:nvSpPr>
          <p:cNvPr name="Freeform 12" id="12" descr="preencoded.png"/>
          <p:cNvSpPr/>
          <p:nvPr/>
        </p:nvSpPr>
        <p:spPr>
          <a:xfrm flipH="false" flipV="false" rot="0">
            <a:off x="6392912" y="6160145"/>
            <a:ext cx="5502028" cy="1018134"/>
          </a:xfrm>
          <a:custGeom>
            <a:avLst/>
            <a:gdLst/>
            <a:ahLst/>
            <a:cxnLst/>
            <a:rect r="r" b="b" t="t" l="l"/>
            <a:pathLst>
              <a:path h="1018134" w="5502028">
                <a:moveTo>
                  <a:pt x="0" y="0"/>
                </a:moveTo>
                <a:lnTo>
                  <a:pt x="5502028" y="0"/>
                </a:lnTo>
                <a:lnTo>
                  <a:pt x="5502028" y="1018134"/>
                </a:lnTo>
                <a:lnTo>
                  <a:pt x="0" y="1018134"/>
                </a:lnTo>
                <a:lnTo>
                  <a:pt x="0" y="0"/>
                </a:lnTo>
                <a:close/>
              </a:path>
            </a:pathLst>
          </a:custGeom>
          <a:blipFill>
            <a:blip r:embed="rId6"/>
            <a:stretch>
              <a:fillRect l="0" t="-20" r="0" b="-20"/>
            </a:stretch>
          </a:blipFill>
        </p:spPr>
      </p:sp>
      <p:sp>
        <p:nvSpPr>
          <p:cNvPr name="TextBox 13" id="13"/>
          <p:cNvSpPr txBox="true"/>
          <p:nvPr/>
        </p:nvSpPr>
        <p:spPr>
          <a:xfrm rot="0">
            <a:off x="6647409" y="7550497"/>
            <a:ext cx="3501777" cy="407194"/>
          </a:xfrm>
          <a:prstGeom prst="rect">
            <a:avLst/>
          </a:prstGeom>
        </p:spPr>
        <p:txBody>
          <a:bodyPr anchor="t" rtlCol="false" tIns="0" lIns="0" bIns="0" rIns="0">
            <a:spAutoFit/>
          </a:bodyPr>
          <a:lstStyle/>
          <a:p>
            <a:pPr algn="l">
              <a:lnSpc>
                <a:spcPts val="3124"/>
              </a:lnSpc>
            </a:pPr>
            <a:r>
              <a:rPr lang="en-US" sz="2499">
                <a:solidFill>
                  <a:srgbClr val="DCD7E5"/>
                </a:solidFill>
                <a:latin typeface="Montserrat"/>
                <a:ea typeface="Montserrat"/>
                <a:cs typeface="Montserrat"/>
                <a:sym typeface="Montserrat"/>
              </a:rPr>
              <a:t>Customize Your Order</a:t>
            </a:r>
          </a:p>
        </p:txBody>
      </p:sp>
      <p:sp>
        <p:nvSpPr>
          <p:cNvPr name="TextBox 14" id="14"/>
          <p:cNvSpPr txBox="true"/>
          <p:nvPr/>
        </p:nvSpPr>
        <p:spPr>
          <a:xfrm rot="0">
            <a:off x="6647409" y="8034189"/>
            <a:ext cx="4993035" cy="1297781"/>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Select your favorite snacks, adjust quantities, and add special instructions for delivery.</a:t>
            </a:r>
          </a:p>
        </p:txBody>
      </p:sp>
      <p:sp>
        <p:nvSpPr>
          <p:cNvPr name="Freeform 15" id="15" descr="preencoded.png"/>
          <p:cNvSpPr/>
          <p:nvPr/>
        </p:nvSpPr>
        <p:spPr>
          <a:xfrm flipH="false" flipV="false" rot="0">
            <a:off x="11894939" y="6160145"/>
            <a:ext cx="5502028" cy="1018134"/>
          </a:xfrm>
          <a:custGeom>
            <a:avLst/>
            <a:gdLst/>
            <a:ahLst/>
            <a:cxnLst/>
            <a:rect r="r" b="b" t="t" l="l"/>
            <a:pathLst>
              <a:path h="1018134" w="5502028">
                <a:moveTo>
                  <a:pt x="0" y="0"/>
                </a:moveTo>
                <a:lnTo>
                  <a:pt x="5502027" y="0"/>
                </a:lnTo>
                <a:lnTo>
                  <a:pt x="5502027" y="1018134"/>
                </a:lnTo>
                <a:lnTo>
                  <a:pt x="0" y="1018134"/>
                </a:lnTo>
                <a:lnTo>
                  <a:pt x="0" y="0"/>
                </a:lnTo>
                <a:close/>
              </a:path>
            </a:pathLst>
          </a:custGeom>
          <a:blipFill>
            <a:blip r:embed="rId7"/>
            <a:stretch>
              <a:fillRect l="0" t="-20" r="0" b="-20"/>
            </a:stretch>
          </a:blipFill>
        </p:spPr>
      </p:sp>
      <p:sp>
        <p:nvSpPr>
          <p:cNvPr name="TextBox 16" id="16"/>
          <p:cNvSpPr txBox="true"/>
          <p:nvPr/>
        </p:nvSpPr>
        <p:spPr>
          <a:xfrm rot="0">
            <a:off x="12149435" y="7550497"/>
            <a:ext cx="3181796" cy="407194"/>
          </a:xfrm>
          <a:prstGeom prst="rect">
            <a:avLst/>
          </a:prstGeom>
        </p:spPr>
        <p:txBody>
          <a:bodyPr anchor="t" rtlCol="false" tIns="0" lIns="0" bIns="0" rIns="0">
            <a:spAutoFit/>
          </a:bodyPr>
          <a:lstStyle/>
          <a:p>
            <a:pPr algn="l">
              <a:lnSpc>
                <a:spcPts val="3124"/>
              </a:lnSpc>
            </a:pPr>
            <a:r>
              <a:rPr lang="en-US" sz="2499">
                <a:solidFill>
                  <a:srgbClr val="DCD7E5"/>
                </a:solidFill>
                <a:latin typeface="Montserrat"/>
                <a:ea typeface="Montserrat"/>
                <a:cs typeface="Montserrat"/>
                <a:sym typeface="Montserrat"/>
              </a:rPr>
              <a:t>Track Your Delivery</a:t>
            </a:r>
          </a:p>
        </p:txBody>
      </p:sp>
      <p:sp>
        <p:nvSpPr>
          <p:cNvPr name="TextBox 17" id="17"/>
          <p:cNvSpPr txBox="true"/>
          <p:nvPr/>
        </p:nvSpPr>
        <p:spPr>
          <a:xfrm rot="0">
            <a:off x="12149435" y="8034189"/>
            <a:ext cx="4993035" cy="1297781"/>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Follow your order in real-time, from the moment it's placed to its arrival at your doorstep.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7624911" y="627682"/>
            <a:ext cx="9716541" cy="703809"/>
          </a:xfrm>
          <a:prstGeom prst="rect">
            <a:avLst/>
          </a:prstGeom>
        </p:spPr>
        <p:txBody>
          <a:bodyPr anchor="t" rtlCol="false" tIns="0" lIns="0" bIns="0" rIns="0">
            <a:spAutoFit/>
          </a:bodyPr>
          <a:lstStyle/>
          <a:p>
            <a:pPr algn="l">
              <a:lnSpc>
                <a:spcPts val="5374"/>
              </a:lnSpc>
            </a:pPr>
            <a:r>
              <a:rPr lang="en-US" sz="4312">
                <a:solidFill>
                  <a:srgbClr val="F2F0F4"/>
                </a:solidFill>
                <a:latin typeface="Montserrat"/>
                <a:ea typeface="Montserrat"/>
                <a:cs typeface="Montserrat"/>
                <a:sym typeface="Montserrat"/>
              </a:rPr>
              <a:t>Optimizing the Delivery Experience</a:t>
            </a:r>
          </a:p>
        </p:txBody>
      </p:sp>
      <p:sp>
        <p:nvSpPr>
          <p:cNvPr name="TextBox 8" id="8"/>
          <p:cNvSpPr txBox="true"/>
          <p:nvPr/>
        </p:nvSpPr>
        <p:spPr>
          <a:xfrm rot="0">
            <a:off x="7535093" y="2407816"/>
            <a:ext cx="9896178" cy="767655"/>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We're committed to providing a seamless and convenient delivery experience. Our efficient delivery network and dedicated team ensure your snacks arrive promptly and in perfect condition, every time.</a:t>
            </a:r>
          </a:p>
        </p:txBody>
      </p:sp>
      <p:sp>
        <p:nvSpPr>
          <p:cNvPr name="Freeform 9" id="9" descr="preencoded.png"/>
          <p:cNvSpPr/>
          <p:nvPr/>
        </p:nvSpPr>
        <p:spPr>
          <a:xfrm flipH="false" flipV="false" rot="0">
            <a:off x="7624911" y="3079551"/>
            <a:ext cx="547836" cy="547836"/>
          </a:xfrm>
          <a:custGeom>
            <a:avLst/>
            <a:gdLst/>
            <a:ahLst/>
            <a:cxnLst/>
            <a:rect r="r" b="b" t="t" l="l"/>
            <a:pathLst>
              <a:path h="547836" w="547836">
                <a:moveTo>
                  <a:pt x="0" y="0"/>
                </a:moveTo>
                <a:lnTo>
                  <a:pt x="547836" y="0"/>
                </a:lnTo>
                <a:lnTo>
                  <a:pt x="547836" y="547836"/>
                </a:lnTo>
                <a:lnTo>
                  <a:pt x="0" y="547836"/>
                </a:lnTo>
                <a:lnTo>
                  <a:pt x="0" y="0"/>
                </a:lnTo>
                <a:close/>
              </a:path>
            </a:pathLst>
          </a:custGeom>
          <a:blipFill>
            <a:blip r:embed="rId5"/>
            <a:stretch>
              <a:fillRect l="0" t="0" r="0" b="0"/>
            </a:stretch>
          </a:blipFill>
        </p:spPr>
      </p:sp>
      <p:sp>
        <p:nvSpPr>
          <p:cNvPr name="TextBox 10" id="10"/>
          <p:cNvSpPr txBox="true"/>
          <p:nvPr/>
        </p:nvSpPr>
        <p:spPr>
          <a:xfrm rot="0">
            <a:off x="7624911" y="3836937"/>
            <a:ext cx="2739330" cy="351979"/>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Fast Delivery Times</a:t>
            </a:r>
          </a:p>
        </p:txBody>
      </p:sp>
      <p:sp>
        <p:nvSpPr>
          <p:cNvPr name="TextBox 11" id="11"/>
          <p:cNvSpPr txBox="true"/>
          <p:nvPr/>
        </p:nvSpPr>
        <p:spPr>
          <a:xfrm rot="0">
            <a:off x="7624911" y="4253656"/>
            <a:ext cx="9896178" cy="417165"/>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Receive your snacks quickly and efficiently, with timely delivery windows.</a:t>
            </a:r>
          </a:p>
        </p:txBody>
      </p:sp>
      <p:sp>
        <p:nvSpPr>
          <p:cNvPr name="Freeform 12" id="12" descr="preencoded.png"/>
          <p:cNvSpPr/>
          <p:nvPr/>
        </p:nvSpPr>
        <p:spPr>
          <a:xfrm flipH="false" flipV="false" rot="0">
            <a:off x="7624911" y="5328196"/>
            <a:ext cx="547836" cy="547836"/>
          </a:xfrm>
          <a:custGeom>
            <a:avLst/>
            <a:gdLst/>
            <a:ahLst/>
            <a:cxnLst/>
            <a:rect r="r" b="b" t="t" l="l"/>
            <a:pathLst>
              <a:path h="547836" w="547836">
                <a:moveTo>
                  <a:pt x="0" y="0"/>
                </a:moveTo>
                <a:lnTo>
                  <a:pt x="547836" y="0"/>
                </a:lnTo>
                <a:lnTo>
                  <a:pt x="547836" y="547836"/>
                </a:lnTo>
                <a:lnTo>
                  <a:pt x="0" y="547836"/>
                </a:lnTo>
                <a:lnTo>
                  <a:pt x="0" y="0"/>
                </a:lnTo>
                <a:close/>
              </a:path>
            </a:pathLst>
          </a:custGeom>
          <a:blipFill>
            <a:blip r:embed="rId6"/>
            <a:stretch>
              <a:fillRect l="0" t="0" r="0" b="0"/>
            </a:stretch>
          </a:blipFill>
        </p:spPr>
      </p:sp>
      <p:sp>
        <p:nvSpPr>
          <p:cNvPr name="TextBox 13" id="13"/>
          <p:cNvSpPr txBox="true"/>
          <p:nvPr/>
        </p:nvSpPr>
        <p:spPr>
          <a:xfrm rot="0">
            <a:off x="7624911" y="6085583"/>
            <a:ext cx="2739330" cy="351979"/>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Secure Packaging</a:t>
            </a:r>
          </a:p>
        </p:txBody>
      </p:sp>
      <p:sp>
        <p:nvSpPr>
          <p:cNvPr name="TextBox 14" id="14"/>
          <p:cNvSpPr txBox="true"/>
          <p:nvPr/>
        </p:nvSpPr>
        <p:spPr>
          <a:xfrm rot="0">
            <a:off x="7624911" y="6502301"/>
            <a:ext cx="9896178" cy="417165"/>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Your snacks are carefully packaged to ensure they arrive fresh and intact.</a:t>
            </a:r>
          </a:p>
        </p:txBody>
      </p:sp>
      <p:sp>
        <p:nvSpPr>
          <p:cNvPr name="Freeform 15" id="15" descr="preencoded.png"/>
          <p:cNvSpPr/>
          <p:nvPr/>
        </p:nvSpPr>
        <p:spPr>
          <a:xfrm flipH="false" flipV="false" rot="0">
            <a:off x="7624911" y="7576840"/>
            <a:ext cx="547836" cy="547836"/>
          </a:xfrm>
          <a:custGeom>
            <a:avLst/>
            <a:gdLst/>
            <a:ahLst/>
            <a:cxnLst/>
            <a:rect r="r" b="b" t="t" l="l"/>
            <a:pathLst>
              <a:path h="547836" w="547836">
                <a:moveTo>
                  <a:pt x="0" y="0"/>
                </a:moveTo>
                <a:lnTo>
                  <a:pt x="547836" y="0"/>
                </a:lnTo>
                <a:lnTo>
                  <a:pt x="547836" y="547836"/>
                </a:lnTo>
                <a:lnTo>
                  <a:pt x="0" y="547836"/>
                </a:lnTo>
                <a:lnTo>
                  <a:pt x="0" y="0"/>
                </a:lnTo>
                <a:close/>
              </a:path>
            </a:pathLst>
          </a:custGeom>
          <a:blipFill>
            <a:blip r:embed="rId7"/>
            <a:stretch>
              <a:fillRect l="0" t="0" r="0" b="0"/>
            </a:stretch>
          </a:blipFill>
        </p:spPr>
      </p:sp>
      <p:sp>
        <p:nvSpPr>
          <p:cNvPr name="TextBox 16" id="16"/>
          <p:cNvSpPr txBox="true"/>
          <p:nvPr/>
        </p:nvSpPr>
        <p:spPr>
          <a:xfrm rot="0">
            <a:off x="7624911" y="8334226"/>
            <a:ext cx="2739330" cy="351979"/>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Wide Delivery Area</a:t>
            </a:r>
          </a:p>
        </p:txBody>
      </p:sp>
      <p:sp>
        <p:nvSpPr>
          <p:cNvPr name="TextBox 17" id="17"/>
          <p:cNvSpPr txBox="true"/>
          <p:nvPr/>
        </p:nvSpPr>
        <p:spPr>
          <a:xfrm rot="0">
            <a:off x="7624911" y="8750945"/>
            <a:ext cx="9896178" cy="417165"/>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We offer delivery to a wide range of locations, covering your snacking needs.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992238" y="803970"/>
            <a:ext cx="9445526" cy="1810047"/>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Building a Community of Snack Enthusiasts</a:t>
            </a:r>
          </a:p>
        </p:txBody>
      </p:sp>
      <p:sp>
        <p:nvSpPr>
          <p:cNvPr name="TextBox 8" id="8"/>
          <p:cNvSpPr txBox="true"/>
          <p:nvPr/>
        </p:nvSpPr>
        <p:spPr>
          <a:xfrm rot="0">
            <a:off x="992238" y="2953494"/>
            <a:ext cx="9445526"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We want to create a community of snack enthusiasts who share our love for delicious treats. Our platform offers opportunities for customers to interact, share their favorite snacks, and discover new culinary delights.</a:t>
            </a:r>
          </a:p>
        </p:txBody>
      </p:sp>
      <p:grpSp>
        <p:nvGrpSpPr>
          <p:cNvPr name="Group 9" id="9"/>
          <p:cNvGrpSpPr/>
          <p:nvPr/>
        </p:nvGrpSpPr>
        <p:grpSpPr>
          <a:xfrm rot="0">
            <a:off x="987475" y="4714280"/>
            <a:ext cx="9455051" cy="4735414"/>
            <a:chOff x="0" y="0"/>
            <a:chExt cx="12606735" cy="6313885"/>
          </a:xfrm>
        </p:grpSpPr>
        <p:sp>
          <p:nvSpPr>
            <p:cNvPr name="Freeform 10" id="10"/>
            <p:cNvSpPr/>
            <p:nvPr/>
          </p:nvSpPr>
          <p:spPr>
            <a:xfrm flipH="false" flipV="false" rot="0">
              <a:off x="0" y="0"/>
              <a:ext cx="12606782" cy="6313805"/>
            </a:xfrm>
            <a:custGeom>
              <a:avLst/>
              <a:gdLst/>
              <a:ahLst/>
              <a:cxnLst/>
              <a:rect r="r" b="b" t="t" l="l"/>
              <a:pathLst>
                <a:path h="6313805" w="12606782">
                  <a:moveTo>
                    <a:pt x="0" y="165100"/>
                  </a:moveTo>
                  <a:cubicBezTo>
                    <a:pt x="0" y="73914"/>
                    <a:pt x="74041" y="0"/>
                    <a:pt x="165354" y="0"/>
                  </a:cubicBezTo>
                  <a:lnTo>
                    <a:pt x="12441428" y="0"/>
                  </a:lnTo>
                  <a:lnTo>
                    <a:pt x="12441428" y="6350"/>
                  </a:lnTo>
                  <a:lnTo>
                    <a:pt x="12441428" y="0"/>
                  </a:lnTo>
                  <a:cubicBezTo>
                    <a:pt x="12532741" y="0"/>
                    <a:pt x="12606782" y="73914"/>
                    <a:pt x="12606782" y="165100"/>
                  </a:cubicBezTo>
                  <a:lnTo>
                    <a:pt x="12600432" y="165100"/>
                  </a:lnTo>
                  <a:lnTo>
                    <a:pt x="12606782" y="165100"/>
                  </a:lnTo>
                  <a:lnTo>
                    <a:pt x="12606782" y="6148705"/>
                  </a:lnTo>
                  <a:lnTo>
                    <a:pt x="12600432" y="6148705"/>
                  </a:lnTo>
                  <a:lnTo>
                    <a:pt x="12606782" y="6148705"/>
                  </a:lnTo>
                  <a:cubicBezTo>
                    <a:pt x="12606782" y="6239891"/>
                    <a:pt x="12532741" y="6313805"/>
                    <a:pt x="12441428" y="6313805"/>
                  </a:cubicBezTo>
                  <a:lnTo>
                    <a:pt x="12441428" y="6307455"/>
                  </a:lnTo>
                  <a:lnTo>
                    <a:pt x="12441428" y="6313805"/>
                  </a:lnTo>
                  <a:lnTo>
                    <a:pt x="165354" y="6313805"/>
                  </a:lnTo>
                  <a:lnTo>
                    <a:pt x="165354" y="6307455"/>
                  </a:lnTo>
                  <a:lnTo>
                    <a:pt x="165354" y="6313805"/>
                  </a:lnTo>
                  <a:cubicBezTo>
                    <a:pt x="74041" y="6313805"/>
                    <a:pt x="0" y="6239891"/>
                    <a:pt x="0" y="6148705"/>
                  </a:cubicBezTo>
                  <a:lnTo>
                    <a:pt x="0" y="165100"/>
                  </a:lnTo>
                  <a:lnTo>
                    <a:pt x="6350" y="165100"/>
                  </a:lnTo>
                  <a:lnTo>
                    <a:pt x="0" y="165100"/>
                  </a:lnTo>
                  <a:moveTo>
                    <a:pt x="12700" y="165100"/>
                  </a:moveTo>
                  <a:lnTo>
                    <a:pt x="12700" y="6148705"/>
                  </a:lnTo>
                  <a:lnTo>
                    <a:pt x="6350" y="6148705"/>
                  </a:lnTo>
                  <a:lnTo>
                    <a:pt x="12700" y="6148705"/>
                  </a:lnTo>
                  <a:cubicBezTo>
                    <a:pt x="12700" y="6232906"/>
                    <a:pt x="81026" y="6301105"/>
                    <a:pt x="165354" y="6301105"/>
                  </a:cubicBezTo>
                  <a:lnTo>
                    <a:pt x="12441428" y="6301105"/>
                  </a:lnTo>
                  <a:cubicBezTo>
                    <a:pt x="12525756" y="6301105"/>
                    <a:pt x="12594082" y="6232906"/>
                    <a:pt x="12594082" y="6148705"/>
                  </a:cubicBezTo>
                  <a:lnTo>
                    <a:pt x="12594082" y="165100"/>
                  </a:lnTo>
                  <a:cubicBezTo>
                    <a:pt x="12594082" y="80899"/>
                    <a:pt x="12525756" y="12700"/>
                    <a:pt x="12441428" y="12700"/>
                  </a:cubicBezTo>
                  <a:lnTo>
                    <a:pt x="165354" y="12700"/>
                  </a:lnTo>
                  <a:lnTo>
                    <a:pt x="165354" y="6350"/>
                  </a:lnTo>
                  <a:lnTo>
                    <a:pt x="165354" y="12700"/>
                  </a:lnTo>
                  <a:cubicBezTo>
                    <a:pt x="81026" y="12700"/>
                    <a:pt x="12700" y="80899"/>
                    <a:pt x="12700" y="165100"/>
                  </a:cubicBezTo>
                  <a:close/>
                </a:path>
              </a:pathLst>
            </a:custGeom>
            <a:solidFill>
              <a:srgbClr val="FFFFFF">
                <a:alpha val="23922"/>
              </a:srgbClr>
            </a:solidFill>
          </p:spPr>
        </p:sp>
      </p:grpSp>
      <p:grpSp>
        <p:nvGrpSpPr>
          <p:cNvPr name="Group 11" id="11"/>
          <p:cNvGrpSpPr/>
          <p:nvPr/>
        </p:nvGrpSpPr>
        <p:grpSpPr>
          <a:xfrm rot="0">
            <a:off x="1001762" y="4728568"/>
            <a:ext cx="9426476" cy="1266528"/>
            <a:chOff x="0" y="0"/>
            <a:chExt cx="12568635" cy="1688703"/>
          </a:xfrm>
        </p:grpSpPr>
        <p:sp>
          <p:nvSpPr>
            <p:cNvPr name="Freeform 12" id="12"/>
            <p:cNvSpPr/>
            <p:nvPr/>
          </p:nvSpPr>
          <p:spPr>
            <a:xfrm flipH="false" flipV="false" rot="0">
              <a:off x="0" y="0"/>
              <a:ext cx="12568682" cy="1688719"/>
            </a:xfrm>
            <a:custGeom>
              <a:avLst/>
              <a:gdLst/>
              <a:ahLst/>
              <a:cxnLst/>
              <a:rect r="r" b="b" t="t" l="l"/>
              <a:pathLst>
                <a:path h="1688719" w="12568682">
                  <a:moveTo>
                    <a:pt x="0" y="0"/>
                  </a:moveTo>
                  <a:lnTo>
                    <a:pt x="12568682" y="0"/>
                  </a:lnTo>
                  <a:lnTo>
                    <a:pt x="12568682" y="1688719"/>
                  </a:lnTo>
                  <a:lnTo>
                    <a:pt x="0" y="1688719"/>
                  </a:lnTo>
                  <a:close/>
                </a:path>
              </a:pathLst>
            </a:custGeom>
            <a:solidFill>
              <a:srgbClr val="FFFFFF">
                <a:alpha val="3922"/>
              </a:srgbClr>
            </a:solidFill>
          </p:spPr>
        </p:sp>
      </p:grpSp>
      <p:sp>
        <p:nvSpPr>
          <p:cNvPr name="TextBox 13" id="13"/>
          <p:cNvSpPr txBox="true"/>
          <p:nvPr/>
        </p:nvSpPr>
        <p:spPr>
          <a:xfrm rot="0">
            <a:off x="1285280" y="4822477"/>
            <a:ext cx="4141440" cy="53935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Snack Reviews</a:t>
            </a:r>
          </a:p>
        </p:txBody>
      </p:sp>
      <p:sp>
        <p:nvSpPr>
          <p:cNvPr name="TextBox 14" id="14"/>
          <p:cNvSpPr txBox="true"/>
          <p:nvPr/>
        </p:nvSpPr>
        <p:spPr>
          <a:xfrm rot="0">
            <a:off x="6003280" y="4822477"/>
            <a:ext cx="4141440"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Share your thoughts and ratings on your favorite snacks.</a:t>
            </a:r>
          </a:p>
        </p:txBody>
      </p:sp>
      <p:grpSp>
        <p:nvGrpSpPr>
          <p:cNvPr name="Group 15" id="15"/>
          <p:cNvGrpSpPr/>
          <p:nvPr/>
        </p:nvGrpSpPr>
        <p:grpSpPr>
          <a:xfrm rot="0">
            <a:off x="1001762" y="5995095"/>
            <a:ext cx="9426476" cy="1720155"/>
            <a:chOff x="0" y="0"/>
            <a:chExt cx="12568635" cy="2293540"/>
          </a:xfrm>
        </p:grpSpPr>
        <p:sp>
          <p:nvSpPr>
            <p:cNvPr name="Freeform 16" id="16"/>
            <p:cNvSpPr/>
            <p:nvPr/>
          </p:nvSpPr>
          <p:spPr>
            <a:xfrm flipH="false" flipV="false" rot="0">
              <a:off x="0" y="0"/>
              <a:ext cx="12568682" cy="2293493"/>
            </a:xfrm>
            <a:custGeom>
              <a:avLst/>
              <a:gdLst/>
              <a:ahLst/>
              <a:cxnLst/>
              <a:rect r="r" b="b" t="t" l="l"/>
              <a:pathLst>
                <a:path h="2293493" w="12568682">
                  <a:moveTo>
                    <a:pt x="0" y="0"/>
                  </a:moveTo>
                  <a:lnTo>
                    <a:pt x="12568682" y="0"/>
                  </a:lnTo>
                  <a:lnTo>
                    <a:pt x="12568682" y="2293493"/>
                  </a:lnTo>
                  <a:lnTo>
                    <a:pt x="0" y="2293493"/>
                  </a:lnTo>
                  <a:close/>
                </a:path>
              </a:pathLst>
            </a:custGeom>
            <a:solidFill>
              <a:srgbClr val="000000">
                <a:alpha val="3922"/>
              </a:srgbClr>
            </a:solidFill>
          </p:spPr>
        </p:sp>
      </p:grpSp>
      <p:sp>
        <p:nvSpPr>
          <p:cNvPr name="TextBox 17" id="17"/>
          <p:cNvSpPr txBox="true"/>
          <p:nvPr/>
        </p:nvSpPr>
        <p:spPr>
          <a:xfrm rot="0">
            <a:off x="1285280" y="6089005"/>
            <a:ext cx="4141440" cy="53935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Social Media Integration</a:t>
            </a:r>
          </a:p>
        </p:txBody>
      </p:sp>
      <p:sp>
        <p:nvSpPr>
          <p:cNvPr name="TextBox 18" id="18"/>
          <p:cNvSpPr txBox="true"/>
          <p:nvPr/>
        </p:nvSpPr>
        <p:spPr>
          <a:xfrm rot="0">
            <a:off x="6003280" y="6089005"/>
            <a:ext cx="4141440"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Connect with other snack lovers and follow our social media channels for exclusive offers.</a:t>
            </a:r>
          </a:p>
        </p:txBody>
      </p:sp>
      <p:grpSp>
        <p:nvGrpSpPr>
          <p:cNvPr name="Group 19" id="19"/>
          <p:cNvGrpSpPr/>
          <p:nvPr/>
        </p:nvGrpSpPr>
        <p:grpSpPr>
          <a:xfrm rot="0">
            <a:off x="1001762" y="7715250"/>
            <a:ext cx="9426476" cy="1720155"/>
            <a:chOff x="0" y="0"/>
            <a:chExt cx="12568635" cy="2293540"/>
          </a:xfrm>
        </p:grpSpPr>
        <p:sp>
          <p:nvSpPr>
            <p:cNvPr name="Freeform 20" id="20"/>
            <p:cNvSpPr/>
            <p:nvPr/>
          </p:nvSpPr>
          <p:spPr>
            <a:xfrm flipH="false" flipV="false" rot="0">
              <a:off x="0" y="0"/>
              <a:ext cx="12568682" cy="2293493"/>
            </a:xfrm>
            <a:custGeom>
              <a:avLst/>
              <a:gdLst/>
              <a:ahLst/>
              <a:cxnLst/>
              <a:rect r="r" b="b" t="t" l="l"/>
              <a:pathLst>
                <a:path h="2293493" w="12568682">
                  <a:moveTo>
                    <a:pt x="0" y="0"/>
                  </a:moveTo>
                  <a:lnTo>
                    <a:pt x="12568682" y="0"/>
                  </a:lnTo>
                  <a:lnTo>
                    <a:pt x="12568682" y="2293493"/>
                  </a:lnTo>
                  <a:lnTo>
                    <a:pt x="0" y="2293493"/>
                  </a:lnTo>
                  <a:close/>
                </a:path>
              </a:pathLst>
            </a:custGeom>
            <a:solidFill>
              <a:srgbClr val="FFFFFF">
                <a:alpha val="3922"/>
              </a:srgbClr>
            </a:solidFill>
          </p:spPr>
        </p:sp>
      </p:grpSp>
      <p:sp>
        <p:nvSpPr>
          <p:cNvPr name="TextBox 21" id="21"/>
          <p:cNvSpPr txBox="true"/>
          <p:nvPr/>
        </p:nvSpPr>
        <p:spPr>
          <a:xfrm rot="0">
            <a:off x="1285280" y="7809160"/>
            <a:ext cx="4141440" cy="53935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Community Forums</a:t>
            </a:r>
          </a:p>
        </p:txBody>
      </p:sp>
      <p:sp>
        <p:nvSpPr>
          <p:cNvPr name="TextBox 22" id="22"/>
          <p:cNvSpPr txBox="true"/>
          <p:nvPr/>
        </p:nvSpPr>
        <p:spPr>
          <a:xfrm rot="0">
            <a:off x="6003280" y="7809160"/>
            <a:ext cx="4141440"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Join online discussions and share your snacking experiences with others.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7689056" y="821680"/>
            <a:ext cx="9767887" cy="1512689"/>
          </a:xfrm>
          <a:prstGeom prst="rect">
            <a:avLst/>
          </a:prstGeom>
        </p:spPr>
        <p:txBody>
          <a:bodyPr anchor="t" rtlCol="false" tIns="0" lIns="0" bIns="0" rIns="0">
            <a:spAutoFit/>
          </a:bodyPr>
          <a:lstStyle/>
          <a:p>
            <a:pPr algn="l">
              <a:lnSpc>
                <a:spcPts val="5812"/>
              </a:lnSpc>
            </a:pPr>
            <a:r>
              <a:rPr lang="en-US" sz="4625">
                <a:solidFill>
                  <a:srgbClr val="F2F0F4"/>
                </a:solidFill>
                <a:latin typeface="Montserrat"/>
                <a:ea typeface="Montserrat"/>
                <a:cs typeface="Montserrat"/>
                <a:sym typeface="Montserrat"/>
              </a:rPr>
              <a:t>The Future of Snack Delivery: Expanding Our Reach</a:t>
            </a:r>
          </a:p>
        </p:txBody>
      </p:sp>
      <p:sp>
        <p:nvSpPr>
          <p:cNvPr name="TextBox 8" id="8"/>
          <p:cNvSpPr txBox="true"/>
          <p:nvPr/>
        </p:nvSpPr>
        <p:spPr>
          <a:xfrm rot="0">
            <a:off x="7689056" y="2614315"/>
            <a:ext cx="9767887" cy="1216075"/>
          </a:xfrm>
          <a:prstGeom prst="rect">
            <a:avLst/>
          </a:prstGeom>
        </p:spPr>
        <p:txBody>
          <a:bodyPr anchor="t" rtlCol="false" tIns="0" lIns="0" bIns="0" rIns="0">
            <a:spAutoFit/>
          </a:bodyPr>
          <a:lstStyle/>
          <a:p>
            <a:pPr algn="l">
              <a:lnSpc>
                <a:spcPts val="2937"/>
              </a:lnSpc>
            </a:pPr>
            <a:r>
              <a:rPr lang="en-US" sz="1812">
                <a:solidFill>
                  <a:srgbClr val="DCD7E5"/>
                </a:solidFill>
                <a:latin typeface="Heebo Light"/>
                <a:ea typeface="Heebo Light"/>
                <a:cs typeface="Heebo Light"/>
                <a:sym typeface="Heebo Light"/>
              </a:rPr>
              <a:t>We're always looking for new ways to expand our reach and offer our services to a wider audience. We're exploring partnerships with new vendors, expanding our delivery area, and developing innovative features to enhance the Snack Squad experience.</a:t>
            </a:r>
          </a:p>
        </p:txBody>
      </p:sp>
      <p:grpSp>
        <p:nvGrpSpPr>
          <p:cNvPr name="Group 9" id="9"/>
          <p:cNvGrpSpPr/>
          <p:nvPr/>
        </p:nvGrpSpPr>
        <p:grpSpPr>
          <a:xfrm rot="0">
            <a:off x="8030915" y="4097536"/>
            <a:ext cx="28575" cy="5339209"/>
            <a:chOff x="0" y="0"/>
            <a:chExt cx="38100" cy="7118945"/>
          </a:xfrm>
        </p:grpSpPr>
        <p:sp>
          <p:nvSpPr>
            <p:cNvPr name="Freeform 10" id="10"/>
            <p:cNvSpPr/>
            <p:nvPr/>
          </p:nvSpPr>
          <p:spPr>
            <a:xfrm flipH="false" flipV="false" rot="0">
              <a:off x="0" y="0"/>
              <a:ext cx="38100" cy="7118985"/>
            </a:xfrm>
            <a:custGeom>
              <a:avLst/>
              <a:gdLst/>
              <a:ahLst/>
              <a:cxnLst/>
              <a:rect r="r" b="b" t="t" l="l"/>
              <a:pathLst>
                <a:path h="7118985" w="38100">
                  <a:moveTo>
                    <a:pt x="0" y="19050"/>
                  </a:moveTo>
                  <a:cubicBezTo>
                    <a:pt x="0" y="8509"/>
                    <a:pt x="8509" y="0"/>
                    <a:pt x="19050" y="0"/>
                  </a:cubicBezTo>
                  <a:cubicBezTo>
                    <a:pt x="29591" y="0"/>
                    <a:pt x="38100" y="8509"/>
                    <a:pt x="38100" y="19050"/>
                  </a:cubicBezTo>
                  <a:lnTo>
                    <a:pt x="38100" y="7099935"/>
                  </a:lnTo>
                  <a:cubicBezTo>
                    <a:pt x="38100" y="7110476"/>
                    <a:pt x="29591" y="7118985"/>
                    <a:pt x="19050" y="7118985"/>
                  </a:cubicBezTo>
                  <a:cubicBezTo>
                    <a:pt x="8509" y="7118985"/>
                    <a:pt x="0" y="7110476"/>
                    <a:pt x="0" y="7099935"/>
                  </a:cubicBezTo>
                  <a:close/>
                </a:path>
              </a:pathLst>
            </a:custGeom>
            <a:solidFill>
              <a:srgbClr val="4A2C85"/>
            </a:solidFill>
          </p:spPr>
        </p:sp>
      </p:grpSp>
      <p:grpSp>
        <p:nvGrpSpPr>
          <p:cNvPr name="Group 11" id="11"/>
          <p:cNvGrpSpPr/>
          <p:nvPr/>
        </p:nvGrpSpPr>
        <p:grpSpPr>
          <a:xfrm rot="0">
            <a:off x="8283774" y="4617541"/>
            <a:ext cx="831056" cy="28575"/>
            <a:chOff x="0" y="0"/>
            <a:chExt cx="1108075" cy="38100"/>
          </a:xfrm>
        </p:grpSpPr>
        <p:sp>
          <p:nvSpPr>
            <p:cNvPr name="Freeform 12" id="12"/>
            <p:cNvSpPr/>
            <p:nvPr/>
          </p:nvSpPr>
          <p:spPr>
            <a:xfrm flipH="false" flipV="false" rot="0">
              <a:off x="0" y="0"/>
              <a:ext cx="1108075" cy="38100"/>
            </a:xfrm>
            <a:custGeom>
              <a:avLst/>
              <a:gdLst/>
              <a:ahLst/>
              <a:cxnLst/>
              <a:rect r="r" b="b" t="t" l="l"/>
              <a:pathLst>
                <a:path h="38100" w="1108075">
                  <a:moveTo>
                    <a:pt x="0" y="19050"/>
                  </a:moveTo>
                  <a:cubicBezTo>
                    <a:pt x="0" y="8509"/>
                    <a:pt x="8509" y="0"/>
                    <a:pt x="19050" y="0"/>
                  </a:cubicBezTo>
                  <a:lnTo>
                    <a:pt x="1089025" y="0"/>
                  </a:lnTo>
                  <a:cubicBezTo>
                    <a:pt x="1099566" y="0"/>
                    <a:pt x="1108075" y="8509"/>
                    <a:pt x="1108075" y="19050"/>
                  </a:cubicBezTo>
                  <a:cubicBezTo>
                    <a:pt x="1108075" y="29591"/>
                    <a:pt x="1099566" y="38100"/>
                    <a:pt x="1089025" y="38100"/>
                  </a:cubicBezTo>
                  <a:lnTo>
                    <a:pt x="19050" y="38100"/>
                  </a:lnTo>
                  <a:cubicBezTo>
                    <a:pt x="8509" y="38100"/>
                    <a:pt x="0" y="29591"/>
                    <a:pt x="0" y="19050"/>
                  </a:cubicBezTo>
                  <a:close/>
                </a:path>
              </a:pathLst>
            </a:custGeom>
            <a:solidFill>
              <a:srgbClr val="4A2C85"/>
            </a:solidFill>
          </p:spPr>
        </p:sp>
      </p:grpSp>
      <p:grpSp>
        <p:nvGrpSpPr>
          <p:cNvPr name="Group 13" id="13"/>
          <p:cNvGrpSpPr/>
          <p:nvPr/>
        </p:nvGrpSpPr>
        <p:grpSpPr>
          <a:xfrm rot="0">
            <a:off x="7773292" y="4359920"/>
            <a:ext cx="543817" cy="543817"/>
            <a:chOff x="0" y="0"/>
            <a:chExt cx="725090" cy="725090"/>
          </a:xfrm>
        </p:grpSpPr>
        <p:sp>
          <p:nvSpPr>
            <p:cNvPr name="Freeform 14" id="14"/>
            <p:cNvSpPr/>
            <p:nvPr/>
          </p:nvSpPr>
          <p:spPr>
            <a:xfrm flipH="false" flipV="false" rot="0">
              <a:off x="6350" y="6350"/>
              <a:ext cx="712343" cy="712343"/>
            </a:xfrm>
            <a:custGeom>
              <a:avLst/>
              <a:gdLst/>
              <a:ahLst/>
              <a:cxnLst/>
              <a:rect r="r" b="b" t="t" l="l"/>
              <a:pathLst>
                <a:path h="712343" w="712343">
                  <a:moveTo>
                    <a:pt x="0" y="132969"/>
                  </a:moveTo>
                  <a:cubicBezTo>
                    <a:pt x="0" y="59563"/>
                    <a:pt x="59563" y="0"/>
                    <a:pt x="132969" y="0"/>
                  </a:cubicBezTo>
                  <a:lnTo>
                    <a:pt x="579374" y="0"/>
                  </a:lnTo>
                  <a:cubicBezTo>
                    <a:pt x="652780" y="0"/>
                    <a:pt x="712343" y="59563"/>
                    <a:pt x="712343" y="132969"/>
                  </a:cubicBezTo>
                  <a:lnTo>
                    <a:pt x="712343" y="579374"/>
                  </a:lnTo>
                  <a:cubicBezTo>
                    <a:pt x="712343" y="652780"/>
                    <a:pt x="652780" y="712343"/>
                    <a:pt x="579374" y="712343"/>
                  </a:cubicBezTo>
                  <a:lnTo>
                    <a:pt x="132969" y="712343"/>
                  </a:lnTo>
                  <a:cubicBezTo>
                    <a:pt x="59563" y="712343"/>
                    <a:pt x="0" y="652907"/>
                    <a:pt x="0" y="579374"/>
                  </a:cubicBezTo>
                  <a:close/>
                </a:path>
              </a:pathLst>
            </a:custGeom>
            <a:solidFill>
              <a:srgbClr val="31136C"/>
            </a:solidFill>
          </p:spPr>
        </p:sp>
        <p:sp>
          <p:nvSpPr>
            <p:cNvPr name="Freeform 15" id="15"/>
            <p:cNvSpPr/>
            <p:nvPr/>
          </p:nvSpPr>
          <p:spPr>
            <a:xfrm flipH="false" flipV="false" rot="0">
              <a:off x="0" y="0"/>
              <a:ext cx="725043" cy="725043"/>
            </a:xfrm>
            <a:custGeom>
              <a:avLst/>
              <a:gdLst/>
              <a:ahLst/>
              <a:cxnLst/>
              <a:rect r="r" b="b" t="t" l="l"/>
              <a:pathLst>
                <a:path h="725043" w="725043">
                  <a:moveTo>
                    <a:pt x="0" y="139319"/>
                  </a:moveTo>
                  <a:cubicBezTo>
                    <a:pt x="0" y="62357"/>
                    <a:pt x="62357" y="0"/>
                    <a:pt x="139319" y="0"/>
                  </a:cubicBezTo>
                  <a:lnTo>
                    <a:pt x="585724" y="0"/>
                  </a:lnTo>
                  <a:lnTo>
                    <a:pt x="585724" y="6350"/>
                  </a:lnTo>
                  <a:lnTo>
                    <a:pt x="585724" y="0"/>
                  </a:lnTo>
                  <a:cubicBezTo>
                    <a:pt x="662686" y="0"/>
                    <a:pt x="725043" y="62357"/>
                    <a:pt x="725043" y="139319"/>
                  </a:cubicBezTo>
                  <a:lnTo>
                    <a:pt x="718693" y="139319"/>
                  </a:lnTo>
                  <a:lnTo>
                    <a:pt x="725043" y="139319"/>
                  </a:lnTo>
                  <a:lnTo>
                    <a:pt x="725043" y="585724"/>
                  </a:lnTo>
                  <a:lnTo>
                    <a:pt x="718693" y="585724"/>
                  </a:lnTo>
                  <a:lnTo>
                    <a:pt x="725043" y="585724"/>
                  </a:lnTo>
                  <a:cubicBezTo>
                    <a:pt x="725043" y="662686"/>
                    <a:pt x="662686" y="725043"/>
                    <a:pt x="585724" y="725043"/>
                  </a:cubicBezTo>
                  <a:lnTo>
                    <a:pt x="585724" y="718693"/>
                  </a:lnTo>
                  <a:lnTo>
                    <a:pt x="585724" y="725043"/>
                  </a:lnTo>
                  <a:lnTo>
                    <a:pt x="139319" y="725043"/>
                  </a:lnTo>
                  <a:lnTo>
                    <a:pt x="139319" y="718693"/>
                  </a:lnTo>
                  <a:lnTo>
                    <a:pt x="139319" y="725043"/>
                  </a:lnTo>
                  <a:cubicBezTo>
                    <a:pt x="62357" y="725043"/>
                    <a:pt x="0" y="662686"/>
                    <a:pt x="0" y="585724"/>
                  </a:cubicBezTo>
                  <a:lnTo>
                    <a:pt x="0" y="139319"/>
                  </a:lnTo>
                  <a:lnTo>
                    <a:pt x="6350" y="139319"/>
                  </a:lnTo>
                  <a:lnTo>
                    <a:pt x="0" y="139319"/>
                  </a:lnTo>
                  <a:moveTo>
                    <a:pt x="12700" y="139319"/>
                  </a:moveTo>
                  <a:lnTo>
                    <a:pt x="12700" y="585724"/>
                  </a:lnTo>
                  <a:lnTo>
                    <a:pt x="6350" y="585724"/>
                  </a:lnTo>
                  <a:lnTo>
                    <a:pt x="12700" y="585724"/>
                  </a:lnTo>
                  <a:cubicBezTo>
                    <a:pt x="12700" y="655701"/>
                    <a:pt x="69342" y="712343"/>
                    <a:pt x="139319" y="712343"/>
                  </a:cubicBezTo>
                  <a:lnTo>
                    <a:pt x="585724" y="712343"/>
                  </a:lnTo>
                  <a:cubicBezTo>
                    <a:pt x="655701" y="712343"/>
                    <a:pt x="712343" y="655701"/>
                    <a:pt x="712343" y="585724"/>
                  </a:cubicBezTo>
                  <a:lnTo>
                    <a:pt x="712343" y="139319"/>
                  </a:lnTo>
                  <a:cubicBezTo>
                    <a:pt x="712343" y="69342"/>
                    <a:pt x="655701" y="12700"/>
                    <a:pt x="585724" y="12700"/>
                  </a:cubicBezTo>
                  <a:lnTo>
                    <a:pt x="139319" y="12700"/>
                  </a:lnTo>
                  <a:lnTo>
                    <a:pt x="139319" y="6350"/>
                  </a:lnTo>
                  <a:lnTo>
                    <a:pt x="139319" y="12700"/>
                  </a:lnTo>
                  <a:cubicBezTo>
                    <a:pt x="69342" y="12700"/>
                    <a:pt x="12700" y="69342"/>
                    <a:pt x="12700" y="139319"/>
                  </a:cubicBezTo>
                  <a:close/>
                </a:path>
              </a:pathLst>
            </a:custGeom>
            <a:solidFill>
              <a:srgbClr val="4A2C85"/>
            </a:solidFill>
          </p:spPr>
        </p:sp>
      </p:grpSp>
      <p:sp>
        <p:nvSpPr>
          <p:cNvPr name="TextBox 16" id="16"/>
          <p:cNvSpPr txBox="true"/>
          <p:nvPr/>
        </p:nvSpPr>
        <p:spPr>
          <a:xfrm rot="0">
            <a:off x="7980909" y="4501306"/>
            <a:ext cx="128588" cy="308521"/>
          </a:xfrm>
          <a:prstGeom prst="rect">
            <a:avLst/>
          </a:prstGeom>
        </p:spPr>
        <p:txBody>
          <a:bodyPr anchor="t" rtlCol="false" tIns="0" lIns="0" bIns="0" rIns="0">
            <a:spAutoFit/>
          </a:bodyPr>
          <a:lstStyle/>
          <a:p>
            <a:pPr algn="ctr">
              <a:lnSpc>
                <a:spcPts val="2750"/>
              </a:lnSpc>
            </a:pPr>
            <a:r>
              <a:rPr lang="en-US" sz="2750">
                <a:solidFill>
                  <a:srgbClr val="DCD7E5"/>
                </a:solidFill>
                <a:latin typeface="Montserrat"/>
                <a:ea typeface="Montserrat"/>
                <a:cs typeface="Montserrat"/>
                <a:sym typeface="Montserrat"/>
              </a:rPr>
              <a:t>1</a:t>
            </a:r>
          </a:p>
        </p:txBody>
      </p:sp>
      <p:sp>
        <p:nvSpPr>
          <p:cNvPr name="TextBox 17" id="17"/>
          <p:cNvSpPr txBox="true"/>
          <p:nvPr/>
        </p:nvSpPr>
        <p:spPr>
          <a:xfrm rot="0">
            <a:off x="9351169" y="4325391"/>
            <a:ext cx="3808214" cy="380554"/>
          </a:xfrm>
          <a:prstGeom prst="rect">
            <a:avLst/>
          </a:prstGeom>
        </p:spPr>
        <p:txBody>
          <a:bodyPr anchor="t" rtlCol="false" tIns="0" lIns="0" bIns="0" rIns="0">
            <a:spAutoFit/>
          </a:bodyPr>
          <a:lstStyle/>
          <a:p>
            <a:pPr algn="l">
              <a:lnSpc>
                <a:spcPts val="2875"/>
              </a:lnSpc>
            </a:pPr>
            <a:r>
              <a:rPr lang="en-US" sz="2312">
                <a:solidFill>
                  <a:srgbClr val="DCD7E5"/>
                </a:solidFill>
                <a:latin typeface="Montserrat"/>
                <a:ea typeface="Montserrat"/>
                <a:cs typeface="Montserrat"/>
                <a:sym typeface="Montserrat"/>
              </a:rPr>
              <a:t>New Vendor Partnerships</a:t>
            </a:r>
          </a:p>
        </p:txBody>
      </p:sp>
      <p:sp>
        <p:nvSpPr>
          <p:cNvPr name="TextBox 18" id="18"/>
          <p:cNvSpPr txBox="true"/>
          <p:nvPr/>
        </p:nvSpPr>
        <p:spPr>
          <a:xfrm rot="0">
            <a:off x="9351169" y="4772174"/>
            <a:ext cx="8105775" cy="456159"/>
          </a:xfrm>
          <a:prstGeom prst="rect">
            <a:avLst/>
          </a:prstGeom>
        </p:spPr>
        <p:txBody>
          <a:bodyPr anchor="t" rtlCol="false" tIns="0" lIns="0" bIns="0" rIns="0">
            <a:spAutoFit/>
          </a:bodyPr>
          <a:lstStyle/>
          <a:p>
            <a:pPr algn="l">
              <a:lnSpc>
                <a:spcPts val="2937"/>
              </a:lnSpc>
            </a:pPr>
            <a:r>
              <a:rPr lang="en-US" sz="1812">
                <a:solidFill>
                  <a:srgbClr val="DCD7E5"/>
                </a:solidFill>
                <a:latin typeface="Heebo Light"/>
                <a:ea typeface="Heebo Light"/>
                <a:cs typeface="Heebo Light"/>
                <a:sym typeface="Heebo Light"/>
              </a:rPr>
              <a:t>Collaborate with new local vendors to offer an even wider selection of snacks.</a:t>
            </a:r>
          </a:p>
        </p:txBody>
      </p:sp>
      <p:grpSp>
        <p:nvGrpSpPr>
          <p:cNvPr name="Group 19" id="19"/>
          <p:cNvGrpSpPr/>
          <p:nvPr/>
        </p:nvGrpSpPr>
        <p:grpSpPr>
          <a:xfrm rot="0">
            <a:off x="8283774" y="6223099"/>
            <a:ext cx="831056" cy="28575"/>
            <a:chOff x="0" y="0"/>
            <a:chExt cx="1108075" cy="38100"/>
          </a:xfrm>
        </p:grpSpPr>
        <p:sp>
          <p:nvSpPr>
            <p:cNvPr name="Freeform 20" id="20"/>
            <p:cNvSpPr/>
            <p:nvPr/>
          </p:nvSpPr>
          <p:spPr>
            <a:xfrm flipH="false" flipV="false" rot="0">
              <a:off x="0" y="0"/>
              <a:ext cx="1108075" cy="38100"/>
            </a:xfrm>
            <a:custGeom>
              <a:avLst/>
              <a:gdLst/>
              <a:ahLst/>
              <a:cxnLst/>
              <a:rect r="r" b="b" t="t" l="l"/>
              <a:pathLst>
                <a:path h="38100" w="1108075">
                  <a:moveTo>
                    <a:pt x="0" y="19050"/>
                  </a:moveTo>
                  <a:cubicBezTo>
                    <a:pt x="0" y="8509"/>
                    <a:pt x="8509" y="0"/>
                    <a:pt x="19050" y="0"/>
                  </a:cubicBezTo>
                  <a:lnTo>
                    <a:pt x="1089025" y="0"/>
                  </a:lnTo>
                  <a:cubicBezTo>
                    <a:pt x="1099566" y="0"/>
                    <a:pt x="1108075" y="8509"/>
                    <a:pt x="1108075" y="19050"/>
                  </a:cubicBezTo>
                  <a:cubicBezTo>
                    <a:pt x="1108075" y="29591"/>
                    <a:pt x="1099566" y="38100"/>
                    <a:pt x="1089025" y="38100"/>
                  </a:cubicBezTo>
                  <a:lnTo>
                    <a:pt x="19050" y="38100"/>
                  </a:lnTo>
                  <a:cubicBezTo>
                    <a:pt x="8509" y="38100"/>
                    <a:pt x="0" y="29591"/>
                    <a:pt x="0" y="19050"/>
                  </a:cubicBezTo>
                  <a:close/>
                </a:path>
              </a:pathLst>
            </a:custGeom>
            <a:solidFill>
              <a:srgbClr val="4A2C85"/>
            </a:solidFill>
          </p:spPr>
        </p:sp>
      </p:grpSp>
      <p:grpSp>
        <p:nvGrpSpPr>
          <p:cNvPr name="Group 21" id="21"/>
          <p:cNvGrpSpPr/>
          <p:nvPr/>
        </p:nvGrpSpPr>
        <p:grpSpPr>
          <a:xfrm rot="0">
            <a:off x="7773292" y="5965477"/>
            <a:ext cx="543817" cy="543817"/>
            <a:chOff x="0" y="0"/>
            <a:chExt cx="725090" cy="725090"/>
          </a:xfrm>
        </p:grpSpPr>
        <p:sp>
          <p:nvSpPr>
            <p:cNvPr name="Freeform 22" id="22"/>
            <p:cNvSpPr/>
            <p:nvPr/>
          </p:nvSpPr>
          <p:spPr>
            <a:xfrm flipH="false" flipV="false" rot="0">
              <a:off x="6350" y="6350"/>
              <a:ext cx="712343" cy="712343"/>
            </a:xfrm>
            <a:custGeom>
              <a:avLst/>
              <a:gdLst/>
              <a:ahLst/>
              <a:cxnLst/>
              <a:rect r="r" b="b" t="t" l="l"/>
              <a:pathLst>
                <a:path h="712343" w="712343">
                  <a:moveTo>
                    <a:pt x="0" y="132969"/>
                  </a:moveTo>
                  <a:cubicBezTo>
                    <a:pt x="0" y="59563"/>
                    <a:pt x="59563" y="0"/>
                    <a:pt x="132969" y="0"/>
                  </a:cubicBezTo>
                  <a:lnTo>
                    <a:pt x="579374" y="0"/>
                  </a:lnTo>
                  <a:cubicBezTo>
                    <a:pt x="652780" y="0"/>
                    <a:pt x="712343" y="59563"/>
                    <a:pt x="712343" y="132969"/>
                  </a:cubicBezTo>
                  <a:lnTo>
                    <a:pt x="712343" y="579374"/>
                  </a:lnTo>
                  <a:cubicBezTo>
                    <a:pt x="712343" y="652780"/>
                    <a:pt x="652780" y="712343"/>
                    <a:pt x="579374" y="712343"/>
                  </a:cubicBezTo>
                  <a:lnTo>
                    <a:pt x="132969" y="712343"/>
                  </a:lnTo>
                  <a:cubicBezTo>
                    <a:pt x="59563" y="712343"/>
                    <a:pt x="0" y="652907"/>
                    <a:pt x="0" y="579374"/>
                  </a:cubicBezTo>
                  <a:close/>
                </a:path>
              </a:pathLst>
            </a:custGeom>
            <a:solidFill>
              <a:srgbClr val="31136C"/>
            </a:solidFill>
          </p:spPr>
        </p:sp>
        <p:sp>
          <p:nvSpPr>
            <p:cNvPr name="Freeform 23" id="23"/>
            <p:cNvSpPr/>
            <p:nvPr/>
          </p:nvSpPr>
          <p:spPr>
            <a:xfrm flipH="false" flipV="false" rot="0">
              <a:off x="0" y="0"/>
              <a:ext cx="725043" cy="725043"/>
            </a:xfrm>
            <a:custGeom>
              <a:avLst/>
              <a:gdLst/>
              <a:ahLst/>
              <a:cxnLst/>
              <a:rect r="r" b="b" t="t" l="l"/>
              <a:pathLst>
                <a:path h="725043" w="725043">
                  <a:moveTo>
                    <a:pt x="0" y="139319"/>
                  </a:moveTo>
                  <a:cubicBezTo>
                    <a:pt x="0" y="62357"/>
                    <a:pt x="62357" y="0"/>
                    <a:pt x="139319" y="0"/>
                  </a:cubicBezTo>
                  <a:lnTo>
                    <a:pt x="585724" y="0"/>
                  </a:lnTo>
                  <a:lnTo>
                    <a:pt x="585724" y="6350"/>
                  </a:lnTo>
                  <a:lnTo>
                    <a:pt x="585724" y="0"/>
                  </a:lnTo>
                  <a:cubicBezTo>
                    <a:pt x="662686" y="0"/>
                    <a:pt x="725043" y="62357"/>
                    <a:pt x="725043" y="139319"/>
                  </a:cubicBezTo>
                  <a:lnTo>
                    <a:pt x="718693" y="139319"/>
                  </a:lnTo>
                  <a:lnTo>
                    <a:pt x="725043" y="139319"/>
                  </a:lnTo>
                  <a:lnTo>
                    <a:pt x="725043" y="585724"/>
                  </a:lnTo>
                  <a:lnTo>
                    <a:pt x="718693" y="585724"/>
                  </a:lnTo>
                  <a:lnTo>
                    <a:pt x="725043" y="585724"/>
                  </a:lnTo>
                  <a:cubicBezTo>
                    <a:pt x="725043" y="662686"/>
                    <a:pt x="662686" y="725043"/>
                    <a:pt x="585724" y="725043"/>
                  </a:cubicBezTo>
                  <a:lnTo>
                    <a:pt x="585724" y="718693"/>
                  </a:lnTo>
                  <a:lnTo>
                    <a:pt x="585724" y="725043"/>
                  </a:lnTo>
                  <a:lnTo>
                    <a:pt x="139319" y="725043"/>
                  </a:lnTo>
                  <a:lnTo>
                    <a:pt x="139319" y="718693"/>
                  </a:lnTo>
                  <a:lnTo>
                    <a:pt x="139319" y="725043"/>
                  </a:lnTo>
                  <a:cubicBezTo>
                    <a:pt x="62357" y="725043"/>
                    <a:pt x="0" y="662686"/>
                    <a:pt x="0" y="585724"/>
                  </a:cubicBezTo>
                  <a:lnTo>
                    <a:pt x="0" y="139319"/>
                  </a:lnTo>
                  <a:lnTo>
                    <a:pt x="6350" y="139319"/>
                  </a:lnTo>
                  <a:lnTo>
                    <a:pt x="0" y="139319"/>
                  </a:lnTo>
                  <a:moveTo>
                    <a:pt x="12700" y="139319"/>
                  </a:moveTo>
                  <a:lnTo>
                    <a:pt x="12700" y="585724"/>
                  </a:lnTo>
                  <a:lnTo>
                    <a:pt x="6350" y="585724"/>
                  </a:lnTo>
                  <a:lnTo>
                    <a:pt x="12700" y="585724"/>
                  </a:lnTo>
                  <a:cubicBezTo>
                    <a:pt x="12700" y="655701"/>
                    <a:pt x="69342" y="712343"/>
                    <a:pt x="139319" y="712343"/>
                  </a:cubicBezTo>
                  <a:lnTo>
                    <a:pt x="585724" y="712343"/>
                  </a:lnTo>
                  <a:cubicBezTo>
                    <a:pt x="655701" y="712343"/>
                    <a:pt x="712343" y="655701"/>
                    <a:pt x="712343" y="585724"/>
                  </a:cubicBezTo>
                  <a:lnTo>
                    <a:pt x="712343" y="139319"/>
                  </a:lnTo>
                  <a:cubicBezTo>
                    <a:pt x="712343" y="69342"/>
                    <a:pt x="655701" y="12700"/>
                    <a:pt x="585724" y="12700"/>
                  </a:cubicBezTo>
                  <a:lnTo>
                    <a:pt x="139319" y="12700"/>
                  </a:lnTo>
                  <a:lnTo>
                    <a:pt x="139319" y="6350"/>
                  </a:lnTo>
                  <a:lnTo>
                    <a:pt x="139319" y="12700"/>
                  </a:lnTo>
                  <a:cubicBezTo>
                    <a:pt x="69342" y="12700"/>
                    <a:pt x="12700" y="69342"/>
                    <a:pt x="12700" y="139319"/>
                  </a:cubicBezTo>
                  <a:close/>
                </a:path>
              </a:pathLst>
            </a:custGeom>
            <a:solidFill>
              <a:srgbClr val="4A2C85"/>
            </a:solidFill>
          </p:spPr>
        </p:sp>
      </p:grpSp>
      <p:sp>
        <p:nvSpPr>
          <p:cNvPr name="TextBox 24" id="24"/>
          <p:cNvSpPr txBox="true"/>
          <p:nvPr/>
        </p:nvSpPr>
        <p:spPr>
          <a:xfrm rot="0">
            <a:off x="7943999" y="6106865"/>
            <a:ext cx="202257" cy="308521"/>
          </a:xfrm>
          <a:prstGeom prst="rect">
            <a:avLst/>
          </a:prstGeom>
        </p:spPr>
        <p:txBody>
          <a:bodyPr anchor="t" rtlCol="false" tIns="0" lIns="0" bIns="0" rIns="0">
            <a:spAutoFit/>
          </a:bodyPr>
          <a:lstStyle/>
          <a:p>
            <a:pPr algn="ctr">
              <a:lnSpc>
                <a:spcPts val="2750"/>
              </a:lnSpc>
            </a:pPr>
            <a:r>
              <a:rPr lang="en-US" sz="2750">
                <a:solidFill>
                  <a:srgbClr val="DCD7E5"/>
                </a:solidFill>
                <a:latin typeface="Montserrat"/>
                <a:ea typeface="Montserrat"/>
                <a:cs typeface="Montserrat"/>
                <a:sym typeface="Montserrat"/>
              </a:rPr>
              <a:t>2</a:t>
            </a:r>
          </a:p>
        </p:txBody>
      </p:sp>
      <p:sp>
        <p:nvSpPr>
          <p:cNvPr name="TextBox 25" id="25"/>
          <p:cNvSpPr txBox="true"/>
          <p:nvPr/>
        </p:nvSpPr>
        <p:spPr>
          <a:xfrm rot="0">
            <a:off x="9351169" y="5930950"/>
            <a:ext cx="3541365" cy="380554"/>
          </a:xfrm>
          <a:prstGeom prst="rect">
            <a:avLst/>
          </a:prstGeom>
        </p:spPr>
        <p:txBody>
          <a:bodyPr anchor="t" rtlCol="false" tIns="0" lIns="0" bIns="0" rIns="0">
            <a:spAutoFit/>
          </a:bodyPr>
          <a:lstStyle/>
          <a:p>
            <a:pPr algn="l">
              <a:lnSpc>
                <a:spcPts val="2875"/>
              </a:lnSpc>
            </a:pPr>
            <a:r>
              <a:rPr lang="en-US" sz="2312">
                <a:solidFill>
                  <a:srgbClr val="DCD7E5"/>
                </a:solidFill>
                <a:latin typeface="Montserrat"/>
                <a:ea typeface="Montserrat"/>
                <a:cs typeface="Montserrat"/>
                <a:sym typeface="Montserrat"/>
              </a:rPr>
              <a:t>Expanded Delivery Area</a:t>
            </a:r>
          </a:p>
        </p:txBody>
      </p:sp>
      <p:sp>
        <p:nvSpPr>
          <p:cNvPr name="TextBox 26" id="26"/>
          <p:cNvSpPr txBox="true"/>
          <p:nvPr/>
        </p:nvSpPr>
        <p:spPr>
          <a:xfrm rot="0">
            <a:off x="9351169" y="6377731"/>
            <a:ext cx="8105775" cy="836116"/>
          </a:xfrm>
          <a:prstGeom prst="rect">
            <a:avLst/>
          </a:prstGeom>
        </p:spPr>
        <p:txBody>
          <a:bodyPr anchor="t" rtlCol="false" tIns="0" lIns="0" bIns="0" rIns="0">
            <a:spAutoFit/>
          </a:bodyPr>
          <a:lstStyle/>
          <a:p>
            <a:pPr algn="l">
              <a:lnSpc>
                <a:spcPts val="2937"/>
              </a:lnSpc>
            </a:pPr>
            <a:r>
              <a:rPr lang="en-US" sz="1812">
                <a:solidFill>
                  <a:srgbClr val="DCD7E5"/>
                </a:solidFill>
                <a:latin typeface="Heebo Light"/>
                <a:ea typeface="Heebo Light"/>
                <a:cs typeface="Heebo Light"/>
                <a:sym typeface="Heebo Light"/>
              </a:rPr>
              <a:t>Reach more customers by expanding our delivery services to new neighborhoods and cities.</a:t>
            </a:r>
          </a:p>
        </p:txBody>
      </p:sp>
      <p:grpSp>
        <p:nvGrpSpPr>
          <p:cNvPr name="Group 27" id="27"/>
          <p:cNvGrpSpPr/>
          <p:nvPr/>
        </p:nvGrpSpPr>
        <p:grpSpPr>
          <a:xfrm rot="0">
            <a:off x="8283774" y="8208615"/>
            <a:ext cx="831056" cy="28575"/>
            <a:chOff x="0" y="0"/>
            <a:chExt cx="1108075" cy="38100"/>
          </a:xfrm>
        </p:grpSpPr>
        <p:sp>
          <p:nvSpPr>
            <p:cNvPr name="Freeform 28" id="28"/>
            <p:cNvSpPr/>
            <p:nvPr/>
          </p:nvSpPr>
          <p:spPr>
            <a:xfrm flipH="false" flipV="false" rot="0">
              <a:off x="0" y="0"/>
              <a:ext cx="1108075" cy="38100"/>
            </a:xfrm>
            <a:custGeom>
              <a:avLst/>
              <a:gdLst/>
              <a:ahLst/>
              <a:cxnLst/>
              <a:rect r="r" b="b" t="t" l="l"/>
              <a:pathLst>
                <a:path h="38100" w="1108075">
                  <a:moveTo>
                    <a:pt x="0" y="19050"/>
                  </a:moveTo>
                  <a:cubicBezTo>
                    <a:pt x="0" y="8509"/>
                    <a:pt x="8509" y="0"/>
                    <a:pt x="19050" y="0"/>
                  </a:cubicBezTo>
                  <a:lnTo>
                    <a:pt x="1089025" y="0"/>
                  </a:lnTo>
                  <a:cubicBezTo>
                    <a:pt x="1099566" y="0"/>
                    <a:pt x="1108075" y="8509"/>
                    <a:pt x="1108075" y="19050"/>
                  </a:cubicBezTo>
                  <a:cubicBezTo>
                    <a:pt x="1108075" y="29591"/>
                    <a:pt x="1099566" y="38100"/>
                    <a:pt x="1089025" y="38100"/>
                  </a:cubicBezTo>
                  <a:lnTo>
                    <a:pt x="19050" y="38100"/>
                  </a:lnTo>
                  <a:cubicBezTo>
                    <a:pt x="8509" y="38100"/>
                    <a:pt x="0" y="29591"/>
                    <a:pt x="0" y="19050"/>
                  </a:cubicBezTo>
                  <a:close/>
                </a:path>
              </a:pathLst>
            </a:custGeom>
            <a:solidFill>
              <a:srgbClr val="4A2C85"/>
            </a:solidFill>
          </p:spPr>
        </p:sp>
      </p:grpSp>
      <p:grpSp>
        <p:nvGrpSpPr>
          <p:cNvPr name="Group 29" id="29"/>
          <p:cNvGrpSpPr/>
          <p:nvPr/>
        </p:nvGrpSpPr>
        <p:grpSpPr>
          <a:xfrm rot="0">
            <a:off x="7773292" y="7950994"/>
            <a:ext cx="543817" cy="543817"/>
            <a:chOff x="0" y="0"/>
            <a:chExt cx="725090" cy="725090"/>
          </a:xfrm>
        </p:grpSpPr>
        <p:sp>
          <p:nvSpPr>
            <p:cNvPr name="Freeform 30" id="30"/>
            <p:cNvSpPr/>
            <p:nvPr/>
          </p:nvSpPr>
          <p:spPr>
            <a:xfrm flipH="false" flipV="false" rot="0">
              <a:off x="6350" y="6350"/>
              <a:ext cx="712343" cy="712343"/>
            </a:xfrm>
            <a:custGeom>
              <a:avLst/>
              <a:gdLst/>
              <a:ahLst/>
              <a:cxnLst/>
              <a:rect r="r" b="b" t="t" l="l"/>
              <a:pathLst>
                <a:path h="712343" w="712343">
                  <a:moveTo>
                    <a:pt x="0" y="132969"/>
                  </a:moveTo>
                  <a:cubicBezTo>
                    <a:pt x="0" y="59563"/>
                    <a:pt x="59563" y="0"/>
                    <a:pt x="132969" y="0"/>
                  </a:cubicBezTo>
                  <a:lnTo>
                    <a:pt x="579374" y="0"/>
                  </a:lnTo>
                  <a:cubicBezTo>
                    <a:pt x="652780" y="0"/>
                    <a:pt x="712343" y="59563"/>
                    <a:pt x="712343" y="132969"/>
                  </a:cubicBezTo>
                  <a:lnTo>
                    <a:pt x="712343" y="579374"/>
                  </a:lnTo>
                  <a:cubicBezTo>
                    <a:pt x="712343" y="652780"/>
                    <a:pt x="652780" y="712343"/>
                    <a:pt x="579374" y="712343"/>
                  </a:cubicBezTo>
                  <a:lnTo>
                    <a:pt x="132969" y="712343"/>
                  </a:lnTo>
                  <a:cubicBezTo>
                    <a:pt x="59563" y="712343"/>
                    <a:pt x="0" y="652907"/>
                    <a:pt x="0" y="579374"/>
                  </a:cubicBezTo>
                  <a:close/>
                </a:path>
              </a:pathLst>
            </a:custGeom>
            <a:solidFill>
              <a:srgbClr val="31136C"/>
            </a:solidFill>
          </p:spPr>
        </p:sp>
        <p:sp>
          <p:nvSpPr>
            <p:cNvPr name="Freeform 31" id="31"/>
            <p:cNvSpPr/>
            <p:nvPr/>
          </p:nvSpPr>
          <p:spPr>
            <a:xfrm flipH="false" flipV="false" rot="0">
              <a:off x="0" y="0"/>
              <a:ext cx="725043" cy="725043"/>
            </a:xfrm>
            <a:custGeom>
              <a:avLst/>
              <a:gdLst/>
              <a:ahLst/>
              <a:cxnLst/>
              <a:rect r="r" b="b" t="t" l="l"/>
              <a:pathLst>
                <a:path h="725043" w="725043">
                  <a:moveTo>
                    <a:pt x="0" y="139319"/>
                  </a:moveTo>
                  <a:cubicBezTo>
                    <a:pt x="0" y="62357"/>
                    <a:pt x="62357" y="0"/>
                    <a:pt x="139319" y="0"/>
                  </a:cubicBezTo>
                  <a:lnTo>
                    <a:pt x="585724" y="0"/>
                  </a:lnTo>
                  <a:lnTo>
                    <a:pt x="585724" y="6350"/>
                  </a:lnTo>
                  <a:lnTo>
                    <a:pt x="585724" y="0"/>
                  </a:lnTo>
                  <a:cubicBezTo>
                    <a:pt x="662686" y="0"/>
                    <a:pt x="725043" y="62357"/>
                    <a:pt x="725043" y="139319"/>
                  </a:cubicBezTo>
                  <a:lnTo>
                    <a:pt x="718693" y="139319"/>
                  </a:lnTo>
                  <a:lnTo>
                    <a:pt x="725043" y="139319"/>
                  </a:lnTo>
                  <a:lnTo>
                    <a:pt x="725043" y="585724"/>
                  </a:lnTo>
                  <a:lnTo>
                    <a:pt x="718693" y="585724"/>
                  </a:lnTo>
                  <a:lnTo>
                    <a:pt x="725043" y="585724"/>
                  </a:lnTo>
                  <a:cubicBezTo>
                    <a:pt x="725043" y="662686"/>
                    <a:pt x="662686" y="725043"/>
                    <a:pt x="585724" y="725043"/>
                  </a:cubicBezTo>
                  <a:lnTo>
                    <a:pt x="585724" y="718693"/>
                  </a:lnTo>
                  <a:lnTo>
                    <a:pt x="585724" y="725043"/>
                  </a:lnTo>
                  <a:lnTo>
                    <a:pt x="139319" y="725043"/>
                  </a:lnTo>
                  <a:lnTo>
                    <a:pt x="139319" y="718693"/>
                  </a:lnTo>
                  <a:lnTo>
                    <a:pt x="139319" y="725043"/>
                  </a:lnTo>
                  <a:cubicBezTo>
                    <a:pt x="62357" y="725043"/>
                    <a:pt x="0" y="662686"/>
                    <a:pt x="0" y="585724"/>
                  </a:cubicBezTo>
                  <a:lnTo>
                    <a:pt x="0" y="139319"/>
                  </a:lnTo>
                  <a:lnTo>
                    <a:pt x="6350" y="139319"/>
                  </a:lnTo>
                  <a:lnTo>
                    <a:pt x="0" y="139319"/>
                  </a:lnTo>
                  <a:moveTo>
                    <a:pt x="12700" y="139319"/>
                  </a:moveTo>
                  <a:lnTo>
                    <a:pt x="12700" y="585724"/>
                  </a:lnTo>
                  <a:lnTo>
                    <a:pt x="6350" y="585724"/>
                  </a:lnTo>
                  <a:lnTo>
                    <a:pt x="12700" y="585724"/>
                  </a:lnTo>
                  <a:cubicBezTo>
                    <a:pt x="12700" y="655701"/>
                    <a:pt x="69342" y="712343"/>
                    <a:pt x="139319" y="712343"/>
                  </a:cubicBezTo>
                  <a:lnTo>
                    <a:pt x="585724" y="712343"/>
                  </a:lnTo>
                  <a:cubicBezTo>
                    <a:pt x="655701" y="712343"/>
                    <a:pt x="712343" y="655701"/>
                    <a:pt x="712343" y="585724"/>
                  </a:cubicBezTo>
                  <a:lnTo>
                    <a:pt x="712343" y="139319"/>
                  </a:lnTo>
                  <a:cubicBezTo>
                    <a:pt x="712343" y="69342"/>
                    <a:pt x="655701" y="12700"/>
                    <a:pt x="585724" y="12700"/>
                  </a:cubicBezTo>
                  <a:lnTo>
                    <a:pt x="139319" y="12700"/>
                  </a:lnTo>
                  <a:lnTo>
                    <a:pt x="139319" y="6350"/>
                  </a:lnTo>
                  <a:lnTo>
                    <a:pt x="139319" y="12700"/>
                  </a:lnTo>
                  <a:cubicBezTo>
                    <a:pt x="69342" y="12700"/>
                    <a:pt x="12700" y="69342"/>
                    <a:pt x="12700" y="139319"/>
                  </a:cubicBezTo>
                  <a:close/>
                </a:path>
              </a:pathLst>
            </a:custGeom>
            <a:solidFill>
              <a:srgbClr val="4A2C85"/>
            </a:solidFill>
          </p:spPr>
        </p:sp>
      </p:grpSp>
      <p:sp>
        <p:nvSpPr>
          <p:cNvPr name="TextBox 32" id="32"/>
          <p:cNvSpPr txBox="true"/>
          <p:nvPr/>
        </p:nvSpPr>
        <p:spPr>
          <a:xfrm rot="0">
            <a:off x="7944742" y="8092380"/>
            <a:ext cx="200917" cy="308521"/>
          </a:xfrm>
          <a:prstGeom prst="rect">
            <a:avLst/>
          </a:prstGeom>
        </p:spPr>
        <p:txBody>
          <a:bodyPr anchor="t" rtlCol="false" tIns="0" lIns="0" bIns="0" rIns="0">
            <a:spAutoFit/>
          </a:bodyPr>
          <a:lstStyle/>
          <a:p>
            <a:pPr algn="ctr">
              <a:lnSpc>
                <a:spcPts val="2750"/>
              </a:lnSpc>
            </a:pPr>
            <a:r>
              <a:rPr lang="en-US" sz="2750">
                <a:solidFill>
                  <a:srgbClr val="DCD7E5"/>
                </a:solidFill>
                <a:latin typeface="Montserrat"/>
                <a:ea typeface="Montserrat"/>
                <a:cs typeface="Montserrat"/>
                <a:sym typeface="Montserrat"/>
              </a:rPr>
              <a:t>3</a:t>
            </a:r>
          </a:p>
        </p:txBody>
      </p:sp>
      <p:sp>
        <p:nvSpPr>
          <p:cNvPr name="TextBox 33" id="33"/>
          <p:cNvSpPr txBox="true"/>
          <p:nvPr/>
        </p:nvSpPr>
        <p:spPr>
          <a:xfrm rot="0">
            <a:off x="9351169" y="7916466"/>
            <a:ext cx="2968377" cy="380554"/>
          </a:xfrm>
          <a:prstGeom prst="rect">
            <a:avLst/>
          </a:prstGeom>
        </p:spPr>
        <p:txBody>
          <a:bodyPr anchor="t" rtlCol="false" tIns="0" lIns="0" bIns="0" rIns="0">
            <a:spAutoFit/>
          </a:bodyPr>
          <a:lstStyle/>
          <a:p>
            <a:pPr algn="l">
              <a:lnSpc>
                <a:spcPts val="2875"/>
              </a:lnSpc>
            </a:pPr>
            <a:r>
              <a:rPr lang="en-US" sz="2312">
                <a:solidFill>
                  <a:srgbClr val="DCD7E5"/>
                </a:solidFill>
                <a:latin typeface="Montserrat"/>
                <a:ea typeface="Montserrat"/>
                <a:cs typeface="Montserrat"/>
                <a:sym typeface="Montserrat"/>
              </a:rPr>
              <a:t>Innovative Features</a:t>
            </a:r>
          </a:p>
        </p:txBody>
      </p:sp>
      <p:sp>
        <p:nvSpPr>
          <p:cNvPr name="TextBox 34" id="34"/>
          <p:cNvSpPr txBox="true"/>
          <p:nvPr/>
        </p:nvSpPr>
        <p:spPr>
          <a:xfrm rot="0">
            <a:off x="9351169" y="8363247"/>
            <a:ext cx="8105775" cy="836116"/>
          </a:xfrm>
          <a:prstGeom prst="rect">
            <a:avLst/>
          </a:prstGeom>
        </p:spPr>
        <p:txBody>
          <a:bodyPr anchor="t" rtlCol="false" tIns="0" lIns="0" bIns="0" rIns="0">
            <a:spAutoFit/>
          </a:bodyPr>
          <a:lstStyle/>
          <a:p>
            <a:pPr algn="l">
              <a:lnSpc>
                <a:spcPts val="2937"/>
              </a:lnSpc>
            </a:pPr>
            <a:r>
              <a:rPr lang="en-US" sz="1812">
                <a:solidFill>
                  <a:srgbClr val="DCD7E5"/>
                </a:solidFill>
                <a:latin typeface="Heebo Light"/>
                <a:ea typeface="Heebo Light"/>
                <a:cs typeface="Heebo Light"/>
                <a:sym typeface="Heebo Light"/>
              </a:rPr>
              <a:t>Introduce new features like subscription services and personalized snack recommendations.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91019"/>
          </a:xfrm>
          <a:custGeom>
            <a:avLst/>
            <a:gdLst/>
            <a:ahLst/>
            <a:cxnLst/>
            <a:rect r="r" b="b" t="t" l="l"/>
            <a:pathLst>
              <a:path h="10291019" w="6858000">
                <a:moveTo>
                  <a:pt x="0" y="0"/>
                </a:moveTo>
                <a:lnTo>
                  <a:pt x="6858000" y="0"/>
                </a:lnTo>
                <a:lnTo>
                  <a:pt x="6858000" y="10291019"/>
                </a:lnTo>
                <a:lnTo>
                  <a:pt x="0" y="10291019"/>
                </a:lnTo>
                <a:lnTo>
                  <a:pt x="0" y="0"/>
                </a:lnTo>
                <a:close/>
              </a:path>
            </a:pathLst>
          </a:custGeom>
          <a:blipFill>
            <a:blip r:embed="rId4"/>
            <a:stretch>
              <a:fillRect l="-19" t="0" r="-19" b="0"/>
            </a:stretch>
          </a:blipFill>
        </p:spPr>
      </p:sp>
      <p:sp>
        <p:nvSpPr>
          <p:cNvPr name="TextBox 7" id="7"/>
          <p:cNvSpPr txBox="true"/>
          <p:nvPr/>
        </p:nvSpPr>
        <p:spPr>
          <a:xfrm rot="0">
            <a:off x="983159" y="743991"/>
            <a:ext cx="9463682" cy="1784151"/>
          </a:xfrm>
          <a:prstGeom prst="rect">
            <a:avLst/>
          </a:prstGeom>
        </p:spPr>
        <p:txBody>
          <a:bodyPr anchor="t" rtlCol="false" tIns="0" lIns="0" bIns="0" rIns="0">
            <a:spAutoFit/>
          </a:bodyPr>
          <a:lstStyle/>
          <a:p>
            <a:pPr algn="l">
              <a:lnSpc>
                <a:spcPts val="6875"/>
              </a:lnSpc>
            </a:pPr>
            <a:r>
              <a:rPr lang="en-US" sz="5500">
                <a:solidFill>
                  <a:srgbClr val="F2F0F4"/>
                </a:solidFill>
                <a:latin typeface="Montserrat"/>
                <a:ea typeface="Montserrat"/>
                <a:cs typeface="Montserrat"/>
                <a:sym typeface="Montserrat"/>
              </a:rPr>
              <a:t>Snack Squad: Making Snacking Easier</a:t>
            </a:r>
          </a:p>
        </p:txBody>
      </p:sp>
      <p:sp>
        <p:nvSpPr>
          <p:cNvPr name="TextBox 8" id="8"/>
          <p:cNvSpPr txBox="true"/>
          <p:nvPr/>
        </p:nvSpPr>
        <p:spPr>
          <a:xfrm rot="0">
            <a:off x="983159" y="2863751"/>
            <a:ext cx="9463682" cy="1434107"/>
          </a:xfrm>
          <a:prstGeom prst="rect">
            <a:avLst/>
          </a:prstGeom>
        </p:spPr>
        <p:txBody>
          <a:bodyPr anchor="t" rtlCol="false" tIns="0" lIns="0" bIns="0" rIns="0">
            <a:spAutoFit/>
          </a:bodyPr>
          <a:lstStyle/>
          <a:p>
            <a:pPr algn="l">
              <a:lnSpc>
                <a:spcPts val="3500"/>
              </a:lnSpc>
            </a:pPr>
            <a:r>
              <a:rPr lang="en-US" sz="2187">
                <a:solidFill>
                  <a:srgbClr val="DCD7E5"/>
                </a:solidFill>
                <a:latin typeface="Heebo Light"/>
                <a:ea typeface="Heebo Light"/>
                <a:cs typeface="Heebo Light"/>
                <a:sym typeface="Heebo Light"/>
              </a:rPr>
              <a:t>Snack Squad makes it easier than ever to indulge in your favorite snacks, without the hassle of leaving your home or office. We're here to make snacking more convenient, delicious, and enjoyable for everyone.</a:t>
            </a:r>
          </a:p>
        </p:txBody>
      </p:sp>
      <p:grpSp>
        <p:nvGrpSpPr>
          <p:cNvPr name="Group 9" id="9"/>
          <p:cNvGrpSpPr/>
          <p:nvPr/>
        </p:nvGrpSpPr>
        <p:grpSpPr>
          <a:xfrm rot="0">
            <a:off x="978396" y="4609059"/>
            <a:ext cx="4601021" cy="2546151"/>
            <a:chOff x="0" y="0"/>
            <a:chExt cx="6134695" cy="3394868"/>
          </a:xfrm>
        </p:grpSpPr>
        <p:sp>
          <p:nvSpPr>
            <p:cNvPr name="Freeform 10" id="10"/>
            <p:cNvSpPr/>
            <p:nvPr/>
          </p:nvSpPr>
          <p:spPr>
            <a:xfrm flipH="false" flipV="false" rot="0">
              <a:off x="6350" y="6350"/>
              <a:ext cx="6122035" cy="3382137"/>
            </a:xfrm>
            <a:custGeom>
              <a:avLst/>
              <a:gdLst/>
              <a:ahLst/>
              <a:cxnLst/>
              <a:rect r="r" b="b" t="t" l="l"/>
              <a:pathLst>
                <a:path h="3382137" w="6122035">
                  <a:moveTo>
                    <a:pt x="0" y="157353"/>
                  </a:moveTo>
                  <a:cubicBezTo>
                    <a:pt x="0" y="70485"/>
                    <a:pt x="70612" y="0"/>
                    <a:pt x="157607" y="0"/>
                  </a:cubicBezTo>
                  <a:lnTo>
                    <a:pt x="5964428" y="0"/>
                  </a:lnTo>
                  <a:cubicBezTo>
                    <a:pt x="6051423" y="0"/>
                    <a:pt x="6122035" y="70485"/>
                    <a:pt x="6122035" y="157353"/>
                  </a:cubicBezTo>
                  <a:lnTo>
                    <a:pt x="6122035" y="3224784"/>
                  </a:lnTo>
                  <a:cubicBezTo>
                    <a:pt x="6122035" y="3311652"/>
                    <a:pt x="6051423" y="3382137"/>
                    <a:pt x="5964428" y="3382137"/>
                  </a:cubicBezTo>
                  <a:lnTo>
                    <a:pt x="157607" y="3382137"/>
                  </a:lnTo>
                  <a:cubicBezTo>
                    <a:pt x="70612" y="3382137"/>
                    <a:pt x="0" y="3311779"/>
                    <a:pt x="0" y="3224784"/>
                  </a:cubicBezTo>
                  <a:close/>
                </a:path>
              </a:pathLst>
            </a:custGeom>
            <a:solidFill>
              <a:srgbClr val="31136C"/>
            </a:solidFill>
          </p:spPr>
        </p:sp>
        <p:sp>
          <p:nvSpPr>
            <p:cNvPr name="Freeform 11" id="11"/>
            <p:cNvSpPr/>
            <p:nvPr/>
          </p:nvSpPr>
          <p:spPr>
            <a:xfrm flipH="false" flipV="false" rot="0">
              <a:off x="0" y="0"/>
              <a:ext cx="6134735" cy="3394837"/>
            </a:xfrm>
            <a:custGeom>
              <a:avLst/>
              <a:gdLst/>
              <a:ahLst/>
              <a:cxnLst/>
              <a:rect r="r" b="b" t="t" l="l"/>
              <a:pathLst>
                <a:path h="3394837" w="6134735">
                  <a:moveTo>
                    <a:pt x="0" y="163703"/>
                  </a:moveTo>
                  <a:cubicBezTo>
                    <a:pt x="0" y="73279"/>
                    <a:pt x="73406" y="0"/>
                    <a:pt x="163957" y="0"/>
                  </a:cubicBezTo>
                  <a:lnTo>
                    <a:pt x="5970778" y="0"/>
                  </a:lnTo>
                  <a:lnTo>
                    <a:pt x="5970778" y="6350"/>
                  </a:lnTo>
                  <a:lnTo>
                    <a:pt x="5970778" y="0"/>
                  </a:lnTo>
                  <a:cubicBezTo>
                    <a:pt x="6061329" y="0"/>
                    <a:pt x="6134735" y="73279"/>
                    <a:pt x="6134735" y="163703"/>
                  </a:cubicBezTo>
                  <a:lnTo>
                    <a:pt x="6128385" y="163703"/>
                  </a:lnTo>
                  <a:lnTo>
                    <a:pt x="6134735" y="163703"/>
                  </a:lnTo>
                  <a:lnTo>
                    <a:pt x="6134735" y="3231134"/>
                  </a:lnTo>
                  <a:lnTo>
                    <a:pt x="6128385" y="3231134"/>
                  </a:lnTo>
                  <a:lnTo>
                    <a:pt x="6134735" y="3231134"/>
                  </a:lnTo>
                  <a:cubicBezTo>
                    <a:pt x="6134735" y="3321558"/>
                    <a:pt x="6061329" y="3394837"/>
                    <a:pt x="5970778" y="3394837"/>
                  </a:cubicBezTo>
                  <a:lnTo>
                    <a:pt x="5970778" y="3388487"/>
                  </a:lnTo>
                  <a:lnTo>
                    <a:pt x="5970778" y="3394837"/>
                  </a:lnTo>
                  <a:lnTo>
                    <a:pt x="163957" y="3394837"/>
                  </a:lnTo>
                  <a:lnTo>
                    <a:pt x="163957" y="3388487"/>
                  </a:lnTo>
                  <a:lnTo>
                    <a:pt x="163957" y="3394837"/>
                  </a:lnTo>
                  <a:cubicBezTo>
                    <a:pt x="73406" y="3394837"/>
                    <a:pt x="0" y="3321558"/>
                    <a:pt x="0" y="3231134"/>
                  </a:cubicBezTo>
                  <a:lnTo>
                    <a:pt x="0" y="163703"/>
                  </a:lnTo>
                  <a:lnTo>
                    <a:pt x="6350" y="163703"/>
                  </a:lnTo>
                  <a:lnTo>
                    <a:pt x="0" y="163703"/>
                  </a:lnTo>
                  <a:moveTo>
                    <a:pt x="12700" y="163703"/>
                  </a:moveTo>
                  <a:lnTo>
                    <a:pt x="12700" y="3231134"/>
                  </a:lnTo>
                  <a:lnTo>
                    <a:pt x="6350" y="3231134"/>
                  </a:lnTo>
                  <a:lnTo>
                    <a:pt x="12700" y="3231134"/>
                  </a:lnTo>
                  <a:cubicBezTo>
                    <a:pt x="12700" y="3314573"/>
                    <a:pt x="80391" y="3382137"/>
                    <a:pt x="163957" y="3382137"/>
                  </a:cubicBezTo>
                  <a:lnTo>
                    <a:pt x="5970778" y="3382137"/>
                  </a:lnTo>
                  <a:cubicBezTo>
                    <a:pt x="6054344" y="3382137"/>
                    <a:pt x="6122035" y="3314573"/>
                    <a:pt x="6122035" y="3231134"/>
                  </a:cubicBezTo>
                  <a:lnTo>
                    <a:pt x="6122035" y="163703"/>
                  </a:lnTo>
                  <a:cubicBezTo>
                    <a:pt x="6122035" y="80264"/>
                    <a:pt x="6054344" y="12700"/>
                    <a:pt x="5970778" y="12700"/>
                  </a:cubicBezTo>
                  <a:lnTo>
                    <a:pt x="163957" y="12700"/>
                  </a:lnTo>
                  <a:lnTo>
                    <a:pt x="163957" y="6350"/>
                  </a:lnTo>
                  <a:lnTo>
                    <a:pt x="163957" y="12700"/>
                  </a:lnTo>
                  <a:cubicBezTo>
                    <a:pt x="80391" y="12700"/>
                    <a:pt x="12700" y="80264"/>
                    <a:pt x="12700" y="163703"/>
                  </a:cubicBezTo>
                  <a:close/>
                </a:path>
              </a:pathLst>
            </a:custGeom>
            <a:solidFill>
              <a:srgbClr val="4A2C85"/>
            </a:solidFill>
          </p:spPr>
        </p:sp>
      </p:grpSp>
      <p:sp>
        <p:nvSpPr>
          <p:cNvPr name="TextBox 12" id="12"/>
          <p:cNvSpPr txBox="true"/>
          <p:nvPr/>
        </p:nvSpPr>
        <p:spPr>
          <a:xfrm rot="0">
            <a:off x="1273522" y="4885135"/>
            <a:ext cx="3511600" cy="45809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Convenience</a:t>
            </a:r>
          </a:p>
        </p:txBody>
      </p:sp>
      <p:sp>
        <p:nvSpPr>
          <p:cNvPr name="TextBox 13" id="13"/>
          <p:cNvSpPr txBox="true"/>
          <p:nvPr/>
        </p:nvSpPr>
        <p:spPr>
          <a:xfrm rot="0">
            <a:off x="1273522" y="5425976"/>
            <a:ext cx="4010769" cy="1434107"/>
          </a:xfrm>
          <a:prstGeom prst="rect">
            <a:avLst/>
          </a:prstGeom>
        </p:spPr>
        <p:txBody>
          <a:bodyPr anchor="t" rtlCol="false" tIns="0" lIns="0" bIns="0" rIns="0">
            <a:spAutoFit/>
          </a:bodyPr>
          <a:lstStyle/>
          <a:p>
            <a:pPr algn="l">
              <a:lnSpc>
                <a:spcPts val="3500"/>
              </a:lnSpc>
            </a:pPr>
            <a:r>
              <a:rPr lang="en-US" sz="2187">
                <a:solidFill>
                  <a:srgbClr val="DCD7E5"/>
                </a:solidFill>
                <a:latin typeface="Heebo Light"/>
                <a:ea typeface="Heebo Light"/>
                <a:cs typeface="Heebo Light"/>
                <a:sym typeface="Heebo Light"/>
              </a:rPr>
              <a:t>Get your favorite snacks delivered right to your doorstep, hassle-free.</a:t>
            </a:r>
          </a:p>
        </p:txBody>
      </p:sp>
      <p:grpSp>
        <p:nvGrpSpPr>
          <p:cNvPr name="Group 14" id="14"/>
          <p:cNvGrpSpPr/>
          <p:nvPr/>
        </p:nvGrpSpPr>
        <p:grpSpPr>
          <a:xfrm rot="0">
            <a:off x="5850731" y="4609059"/>
            <a:ext cx="4601021" cy="2546151"/>
            <a:chOff x="0" y="0"/>
            <a:chExt cx="6134695" cy="3394868"/>
          </a:xfrm>
        </p:grpSpPr>
        <p:sp>
          <p:nvSpPr>
            <p:cNvPr name="Freeform 15" id="15"/>
            <p:cNvSpPr/>
            <p:nvPr/>
          </p:nvSpPr>
          <p:spPr>
            <a:xfrm flipH="false" flipV="false" rot="0">
              <a:off x="6350" y="6350"/>
              <a:ext cx="6122035" cy="3382137"/>
            </a:xfrm>
            <a:custGeom>
              <a:avLst/>
              <a:gdLst/>
              <a:ahLst/>
              <a:cxnLst/>
              <a:rect r="r" b="b" t="t" l="l"/>
              <a:pathLst>
                <a:path h="3382137" w="6122035">
                  <a:moveTo>
                    <a:pt x="0" y="157353"/>
                  </a:moveTo>
                  <a:cubicBezTo>
                    <a:pt x="0" y="70485"/>
                    <a:pt x="70612" y="0"/>
                    <a:pt x="157607" y="0"/>
                  </a:cubicBezTo>
                  <a:lnTo>
                    <a:pt x="5964428" y="0"/>
                  </a:lnTo>
                  <a:cubicBezTo>
                    <a:pt x="6051423" y="0"/>
                    <a:pt x="6122035" y="70485"/>
                    <a:pt x="6122035" y="157353"/>
                  </a:cubicBezTo>
                  <a:lnTo>
                    <a:pt x="6122035" y="3224784"/>
                  </a:lnTo>
                  <a:cubicBezTo>
                    <a:pt x="6122035" y="3311652"/>
                    <a:pt x="6051423" y="3382137"/>
                    <a:pt x="5964428" y="3382137"/>
                  </a:cubicBezTo>
                  <a:lnTo>
                    <a:pt x="157607" y="3382137"/>
                  </a:lnTo>
                  <a:cubicBezTo>
                    <a:pt x="70612" y="3382137"/>
                    <a:pt x="0" y="3311779"/>
                    <a:pt x="0" y="3224784"/>
                  </a:cubicBezTo>
                  <a:close/>
                </a:path>
              </a:pathLst>
            </a:custGeom>
            <a:solidFill>
              <a:srgbClr val="31136C"/>
            </a:solidFill>
          </p:spPr>
        </p:sp>
        <p:sp>
          <p:nvSpPr>
            <p:cNvPr name="Freeform 16" id="16"/>
            <p:cNvSpPr/>
            <p:nvPr/>
          </p:nvSpPr>
          <p:spPr>
            <a:xfrm flipH="false" flipV="false" rot="0">
              <a:off x="0" y="0"/>
              <a:ext cx="6134735" cy="3394837"/>
            </a:xfrm>
            <a:custGeom>
              <a:avLst/>
              <a:gdLst/>
              <a:ahLst/>
              <a:cxnLst/>
              <a:rect r="r" b="b" t="t" l="l"/>
              <a:pathLst>
                <a:path h="3394837" w="6134735">
                  <a:moveTo>
                    <a:pt x="0" y="163703"/>
                  </a:moveTo>
                  <a:cubicBezTo>
                    <a:pt x="0" y="73279"/>
                    <a:pt x="73406" y="0"/>
                    <a:pt x="163957" y="0"/>
                  </a:cubicBezTo>
                  <a:lnTo>
                    <a:pt x="5970778" y="0"/>
                  </a:lnTo>
                  <a:lnTo>
                    <a:pt x="5970778" y="6350"/>
                  </a:lnTo>
                  <a:lnTo>
                    <a:pt x="5970778" y="0"/>
                  </a:lnTo>
                  <a:cubicBezTo>
                    <a:pt x="6061329" y="0"/>
                    <a:pt x="6134735" y="73279"/>
                    <a:pt x="6134735" y="163703"/>
                  </a:cubicBezTo>
                  <a:lnTo>
                    <a:pt x="6128385" y="163703"/>
                  </a:lnTo>
                  <a:lnTo>
                    <a:pt x="6134735" y="163703"/>
                  </a:lnTo>
                  <a:lnTo>
                    <a:pt x="6134735" y="3231134"/>
                  </a:lnTo>
                  <a:lnTo>
                    <a:pt x="6128385" y="3231134"/>
                  </a:lnTo>
                  <a:lnTo>
                    <a:pt x="6134735" y="3231134"/>
                  </a:lnTo>
                  <a:cubicBezTo>
                    <a:pt x="6134735" y="3321558"/>
                    <a:pt x="6061329" y="3394837"/>
                    <a:pt x="5970778" y="3394837"/>
                  </a:cubicBezTo>
                  <a:lnTo>
                    <a:pt x="5970778" y="3388487"/>
                  </a:lnTo>
                  <a:lnTo>
                    <a:pt x="5970778" y="3394837"/>
                  </a:lnTo>
                  <a:lnTo>
                    <a:pt x="163957" y="3394837"/>
                  </a:lnTo>
                  <a:lnTo>
                    <a:pt x="163957" y="3388487"/>
                  </a:lnTo>
                  <a:lnTo>
                    <a:pt x="163957" y="3394837"/>
                  </a:lnTo>
                  <a:cubicBezTo>
                    <a:pt x="73406" y="3394837"/>
                    <a:pt x="0" y="3321558"/>
                    <a:pt x="0" y="3231134"/>
                  </a:cubicBezTo>
                  <a:lnTo>
                    <a:pt x="0" y="163703"/>
                  </a:lnTo>
                  <a:lnTo>
                    <a:pt x="6350" y="163703"/>
                  </a:lnTo>
                  <a:lnTo>
                    <a:pt x="0" y="163703"/>
                  </a:lnTo>
                  <a:moveTo>
                    <a:pt x="12700" y="163703"/>
                  </a:moveTo>
                  <a:lnTo>
                    <a:pt x="12700" y="3231134"/>
                  </a:lnTo>
                  <a:lnTo>
                    <a:pt x="6350" y="3231134"/>
                  </a:lnTo>
                  <a:lnTo>
                    <a:pt x="12700" y="3231134"/>
                  </a:lnTo>
                  <a:cubicBezTo>
                    <a:pt x="12700" y="3314573"/>
                    <a:pt x="80391" y="3382137"/>
                    <a:pt x="163957" y="3382137"/>
                  </a:cubicBezTo>
                  <a:lnTo>
                    <a:pt x="5970778" y="3382137"/>
                  </a:lnTo>
                  <a:cubicBezTo>
                    <a:pt x="6054344" y="3382137"/>
                    <a:pt x="6122035" y="3314573"/>
                    <a:pt x="6122035" y="3231134"/>
                  </a:cubicBezTo>
                  <a:lnTo>
                    <a:pt x="6122035" y="163703"/>
                  </a:lnTo>
                  <a:cubicBezTo>
                    <a:pt x="6122035" y="80264"/>
                    <a:pt x="6054344" y="12700"/>
                    <a:pt x="5970778" y="12700"/>
                  </a:cubicBezTo>
                  <a:lnTo>
                    <a:pt x="163957" y="12700"/>
                  </a:lnTo>
                  <a:lnTo>
                    <a:pt x="163957" y="6350"/>
                  </a:lnTo>
                  <a:lnTo>
                    <a:pt x="163957" y="12700"/>
                  </a:lnTo>
                  <a:cubicBezTo>
                    <a:pt x="80391" y="12700"/>
                    <a:pt x="12700" y="80264"/>
                    <a:pt x="12700" y="163703"/>
                  </a:cubicBezTo>
                  <a:close/>
                </a:path>
              </a:pathLst>
            </a:custGeom>
            <a:solidFill>
              <a:srgbClr val="4A2C85"/>
            </a:solidFill>
          </p:spPr>
        </p:sp>
      </p:grpSp>
      <p:sp>
        <p:nvSpPr>
          <p:cNvPr name="TextBox 17" id="17"/>
          <p:cNvSpPr txBox="true"/>
          <p:nvPr/>
        </p:nvSpPr>
        <p:spPr>
          <a:xfrm rot="0">
            <a:off x="6145858" y="4885135"/>
            <a:ext cx="3511600" cy="45809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Variety</a:t>
            </a:r>
          </a:p>
        </p:txBody>
      </p:sp>
      <p:sp>
        <p:nvSpPr>
          <p:cNvPr name="TextBox 18" id="18"/>
          <p:cNvSpPr txBox="true"/>
          <p:nvPr/>
        </p:nvSpPr>
        <p:spPr>
          <a:xfrm rot="0">
            <a:off x="6145858" y="5425976"/>
            <a:ext cx="4010769" cy="1434107"/>
          </a:xfrm>
          <a:prstGeom prst="rect">
            <a:avLst/>
          </a:prstGeom>
        </p:spPr>
        <p:txBody>
          <a:bodyPr anchor="t" rtlCol="false" tIns="0" lIns="0" bIns="0" rIns="0">
            <a:spAutoFit/>
          </a:bodyPr>
          <a:lstStyle/>
          <a:p>
            <a:pPr algn="l">
              <a:lnSpc>
                <a:spcPts val="3500"/>
              </a:lnSpc>
            </a:pPr>
            <a:r>
              <a:rPr lang="en-US" sz="2187">
                <a:solidFill>
                  <a:srgbClr val="DCD7E5"/>
                </a:solidFill>
                <a:latin typeface="Heebo Light"/>
                <a:ea typeface="Heebo Light"/>
                <a:cs typeface="Heebo Light"/>
                <a:sym typeface="Heebo Light"/>
              </a:rPr>
              <a:t>Explore a wide range of snacks to suit every taste and preference.</a:t>
            </a:r>
          </a:p>
        </p:txBody>
      </p:sp>
      <p:grpSp>
        <p:nvGrpSpPr>
          <p:cNvPr name="Group 19" id="19"/>
          <p:cNvGrpSpPr/>
          <p:nvPr/>
        </p:nvGrpSpPr>
        <p:grpSpPr>
          <a:xfrm rot="0">
            <a:off x="978396" y="7426524"/>
            <a:ext cx="9473207" cy="2096690"/>
            <a:chOff x="0" y="0"/>
            <a:chExt cx="12630943" cy="2795587"/>
          </a:xfrm>
        </p:grpSpPr>
        <p:sp>
          <p:nvSpPr>
            <p:cNvPr name="Freeform 20" id="20"/>
            <p:cNvSpPr/>
            <p:nvPr/>
          </p:nvSpPr>
          <p:spPr>
            <a:xfrm flipH="false" flipV="false" rot="0">
              <a:off x="6350" y="6350"/>
              <a:ext cx="12618212" cy="2782951"/>
            </a:xfrm>
            <a:custGeom>
              <a:avLst/>
              <a:gdLst/>
              <a:ahLst/>
              <a:cxnLst/>
              <a:rect r="r" b="b" t="t" l="l"/>
              <a:pathLst>
                <a:path h="2782951" w="12618212">
                  <a:moveTo>
                    <a:pt x="0" y="157353"/>
                  </a:moveTo>
                  <a:cubicBezTo>
                    <a:pt x="0" y="70485"/>
                    <a:pt x="70739" y="0"/>
                    <a:pt x="157861" y="0"/>
                  </a:cubicBezTo>
                  <a:lnTo>
                    <a:pt x="12460351" y="0"/>
                  </a:lnTo>
                  <a:cubicBezTo>
                    <a:pt x="12547600" y="0"/>
                    <a:pt x="12618212" y="70485"/>
                    <a:pt x="12618212" y="157353"/>
                  </a:cubicBezTo>
                  <a:lnTo>
                    <a:pt x="12618212" y="2625598"/>
                  </a:lnTo>
                  <a:cubicBezTo>
                    <a:pt x="12618212" y="2712466"/>
                    <a:pt x="12547473" y="2782951"/>
                    <a:pt x="12460351" y="2782951"/>
                  </a:cubicBezTo>
                  <a:lnTo>
                    <a:pt x="157861" y="2782951"/>
                  </a:lnTo>
                  <a:cubicBezTo>
                    <a:pt x="70739" y="2782824"/>
                    <a:pt x="0" y="2712466"/>
                    <a:pt x="0" y="2625598"/>
                  </a:cubicBezTo>
                  <a:close/>
                </a:path>
              </a:pathLst>
            </a:custGeom>
            <a:solidFill>
              <a:srgbClr val="31136C"/>
            </a:solidFill>
          </p:spPr>
        </p:sp>
        <p:sp>
          <p:nvSpPr>
            <p:cNvPr name="Freeform 21" id="21"/>
            <p:cNvSpPr/>
            <p:nvPr/>
          </p:nvSpPr>
          <p:spPr>
            <a:xfrm flipH="false" flipV="false" rot="0">
              <a:off x="0" y="0"/>
              <a:ext cx="12630912" cy="2795651"/>
            </a:xfrm>
            <a:custGeom>
              <a:avLst/>
              <a:gdLst/>
              <a:ahLst/>
              <a:cxnLst/>
              <a:rect r="r" b="b" t="t" l="l"/>
              <a:pathLst>
                <a:path h="2795651" w="12630912">
                  <a:moveTo>
                    <a:pt x="0" y="163703"/>
                  </a:moveTo>
                  <a:cubicBezTo>
                    <a:pt x="0" y="73279"/>
                    <a:pt x="73533" y="0"/>
                    <a:pt x="164211" y="0"/>
                  </a:cubicBezTo>
                  <a:lnTo>
                    <a:pt x="12466701" y="0"/>
                  </a:lnTo>
                  <a:lnTo>
                    <a:pt x="12466701" y="6350"/>
                  </a:lnTo>
                  <a:lnTo>
                    <a:pt x="12466701" y="0"/>
                  </a:lnTo>
                  <a:cubicBezTo>
                    <a:pt x="12557379" y="0"/>
                    <a:pt x="12630912" y="73279"/>
                    <a:pt x="12630912" y="163703"/>
                  </a:cubicBezTo>
                  <a:lnTo>
                    <a:pt x="12624562" y="163703"/>
                  </a:lnTo>
                  <a:lnTo>
                    <a:pt x="12630912" y="163703"/>
                  </a:lnTo>
                  <a:lnTo>
                    <a:pt x="12630912" y="2631948"/>
                  </a:lnTo>
                  <a:lnTo>
                    <a:pt x="12624562" y="2631948"/>
                  </a:lnTo>
                  <a:lnTo>
                    <a:pt x="12630912" y="2631948"/>
                  </a:lnTo>
                  <a:cubicBezTo>
                    <a:pt x="12630912" y="2722372"/>
                    <a:pt x="12557379" y="2795651"/>
                    <a:pt x="12466701" y="2795651"/>
                  </a:cubicBezTo>
                  <a:lnTo>
                    <a:pt x="12466701" y="2789301"/>
                  </a:lnTo>
                  <a:lnTo>
                    <a:pt x="12466701" y="2795651"/>
                  </a:lnTo>
                  <a:lnTo>
                    <a:pt x="164211" y="2795651"/>
                  </a:lnTo>
                  <a:lnTo>
                    <a:pt x="164211" y="2789301"/>
                  </a:lnTo>
                  <a:lnTo>
                    <a:pt x="164211" y="2795651"/>
                  </a:lnTo>
                  <a:cubicBezTo>
                    <a:pt x="73533" y="2795524"/>
                    <a:pt x="0" y="2722372"/>
                    <a:pt x="0" y="2631948"/>
                  </a:cubicBezTo>
                  <a:lnTo>
                    <a:pt x="0" y="163703"/>
                  </a:lnTo>
                  <a:lnTo>
                    <a:pt x="6350" y="163703"/>
                  </a:lnTo>
                  <a:lnTo>
                    <a:pt x="0" y="163703"/>
                  </a:lnTo>
                  <a:moveTo>
                    <a:pt x="12700" y="163703"/>
                  </a:moveTo>
                  <a:lnTo>
                    <a:pt x="12700" y="2631948"/>
                  </a:lnTo>
                  <a:lnTo>
                    <a:pt x="6350" y="2631948"/>
                  </a:lnTo>
                  <a:lnTo>
                    <a:pt x="12700" y="2631948"/>
                  </a:lnTo>
                  <a:cubicBezTo>
                    <a:pt x="12700" y="2715260"/>
                    <a:pt x="80518" y="2782951"/>
                    <a:pt x="164211" y="2782951"/>
                  </a:cubicBezTo>
                  <a:lnTo>
                    <a:pt x="12466701" y="2782951"/>
                  </a:lnTo>
                  <a:cubicBezTo>
                    <a:pt x="12550394" y="2782951"/>
                    <a:pt x="12618212" y="2715387"/>
                    <a:pt x="12618212" y="2631948"/>
                  </a:cubicBezTo>
                  <a:lnTo>
                    <a:pt x="12618212" y="163703"/>
                  </a:lnTo>
                  <a:cubicBezTo>
                    <a:pt x="12618212" y="80264"/>
                    <a:pt x="12550394" y="12700"/>
                    <a:pt x="12466701" y="12700"/>
                  </a:cubicBezTo>
                  <a:lnTo>
                    <a:pt x="164211" y="12700"/>
                  </a:lnTo>
                  <a:lnTo>
                    <a:pt x="164211" y="6350"/>
                  </a:lnTo>
                  <a:lnTo>
                    <a:pt x="164211" y="12700"/>
                  </a:lnTo>
                  <a:cubicBezTo>
                    <a:pt x="80518" y="12700"/>
                    <a:pt x="12700" y="80264"/>
                    <a:pt x="12700" y="163703"/>
                  </a:cubicBezTo>
                  <a:close/>
                </a:path>
              </a:pathLst>
            </a:custGeom>
            <a:solidFill>
              <a:srgbClr val="4A2C85"/>
            </a:solidFill>
          </p:spPr>
        </p:sp>
      </p:grpSp>
      <p:sp>
        <p:nvSpPr>
          <p:cNvPr name="TextBox 22" id="22"/>
          <p:cNvSpPr txBox="true"/>
          <p:nvPr/>
        </p:nvSpPr>
        <p:spPr>
          <a:xfrm rot="0">
            <a:off x="1273522" y="7702600"/>
            <a:ext cx="3511600" cy="45809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Quality</a:t>
            </a:r>
          </a:p>
        </p:txBody>
      </p:sp>
      <p:sp>
        <p:nvSpPr>
          <p:cNvPr name="TextBox 23" id="23"/>
          <p:cNvSpPr txBox="true"/>
          <p:nvPr/>
        </p:nvSpPr>
        <p:spPr>
          <a:xfrm rot="0">
            <a:off x="1273522" y="8243441"/>
            <a:ext cx="8882955" cy="984647"/>
          </a:xfrm>
          <a:prstGeom prst="rect">
            <a:avLst/>
          </a:prstGeom>
        </p:spPr>
        <p:txBody>
          <a:bodyPr anchor="t" rtlCol="false" tIns="0" lIns="0" bIns="0" rIns="0">
            <a:spAutoFit/>
          </a:bodyPr>
          <a:lstStyle/>
          <a:p>
            <a:pPr algn="l">
              <a:lnSpc>
                <a:spcPts val="3500"/>
              </a:lnSpc>
            </a:pPr>
            <a:r>
              <a:rPr lang="en-US" sz="2187">
                <a:solidFill>
                  <a:srgbClr val="DCD7E5"/>
                </a:solidFill>
                <a:latin typeface="Heebo Light"/>
                <a:ea typeface="Heebo Light"/>
                <a:cs typeface="Heebo Light"/>
                <a:sym typeface="Heebo Light"/>
              </a:rPr>
              <a:t>We source our snacks from trusted local vendors, ensuring freshness and quality.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6" id="6"/>
          <p:cNvSpPr txBox="true"/>
          <p:nvPr/>
        </p:nvSpPr>
        <p:spPr>
          <a:xfrm rot="0">
            <a:off x="1028700" y="333078"/>
            <a:ext cx="14280802" cy="846087"/>
          </a:xfrm>
          <a:prstGeom prst="rect">
            <a:avLst/>
          </a:prstGeom>
        </p:spPr>
        <p:txBody>
          <a:bodyPr anchor="t" rtlCol="false" tIns="0" lIns="0" bIns="0" rIns="0">
            <a:spAutoFit/>
          </a:bodyPr>
          <a:lstStyle/>
          <a:p>
            <a:pPr algn="l">
              <a:lnSpc>
                <a:spcPts val="6500"/>
              </a:lnSpc>
            </a:pPr>
            <a:r>
              <a:rPr lang="en-US" sz="5187">
                <a:solidFill>
                  <a:srgbClr val="F2F0F4"/>
                </a:solidFill>
                <a:latin typeface="Montserrat"/>
                <a:ea typeface="Montserrat"/>
                <a:cs typeface="Montserrat"/>
                <a:sym typeface="Montserrat"/>
              </a:rPr>
              <a:t>Our Commitment to Customer Satisfaction</a:t>
            </a:r>
          </a:p>
        </p:txBody>
      </p:sp>
      <p:sp>
        <p:nvSpPr>
          <p:cNvPr name="TextBox 7" id="7"/>
          <p:cNvSpPr txBox="true"/>
          <p:nvPr/>
        </p:nvSpPr>
        <p:spPr>
          <a:xfrm rot="0">
            <a:off x="926306" y="1998315"/>
            <a:ext cx="16435387" cy="932260"/>
          </a:xfrm>
          <a:prstGeom prst="rect">
            <a:avLst/>
          </a:prstGeom>
        </p:spPr>
        <p:txBody>
          <a:bodyPr anchor="t" rtlCol="false" tIns="0" lIns="0" bIns="0" rIns="0">
            <a:spAutoFit/>
          </a:bodyPr>
          <a:lstStyle/>
          <a:p>
            <a:pPr algn="l">
              <a:lnSpc>
                <a:spcPts val="3312"/>
              </a:lnSpc>
            </a:pPr>
            <a:r>
              <a:rPr lang="en-US" sz="2062">
                <a:solidFill>
                  <a:srgbClr val="DCD7E5"/>
                </a:solidFill>
                <a:latin typeface="Heebo Light"/>
                <a:ea typeface="Heebo Light"/>
                <a:cs typeface="Heebo Light"/>
                <a:sym typeface="Heebo Light"/>
              </a:rPr>
              <a:t>We're committed to providing exceptional customer service and ensuring your satisfaction. Our team is always available to assist you with any questions or concerns you may have.</a:t>
            </a:r>
          </a:p>
        </p:txBody>
      </p:sp>
      <p:sp>
        <p:nvSpPr>
          <p:cNvPr name="Freeform 8" id="8" descr="preencoded.png"/>
          <p:cNvSpPr/>
          <p:nvPr/>
        </p:nvSpPr>
        <p:spPr>
          <a:xfrm flipH="false" flipV="false" rot="0">
            <a:off x="926306" y="3228231"/>
            <a:ext cx="8019158" cy="4956125"/>
          </a:xfrm>
          <a:custGeom>
            <a:avLst/>
            <a:gdLst/>
            <a:ahLst/>
            <a:cxnLst/>
            <a:rect r="r" b="b" t="t" l="l"/>
            <a:pathLst>
              <a:path h="4956125" w="8019158">
                <a:moveTo>
                  <a:pt x="0" y="0"/>
                </a:moveTo>
                <a:lnTo>
                  <a:pt x="8019158" y="0"/>
                </a:lnTo>
                <a:lnTo>
                  <a:pt x="8019158" y="4956125"/>
                </a:lnTo>
                <a:lnTo>
                  <a:pt x="0" y="4956125"/>
                </a:lnTo>
                <a:lnTo>
                  <a:pt x="0" y="0"/>
                </a:lnTo>
                <a:close/>
              </a:path>
            </a:pathLst>
          </a:custGeom>
          <a:blipFill>
            <a:blip r:embed="rId4"/>
            <a:stretch>
              <a:fillRect l="-37" t="0" r="-37" b="0"/>
            </a:stretch>
          </a:blipFill>
        </p:spPr>
      </p:sp>
      <p:sp>
        <p:nvSpPr>
          <p:cNvPr name="TextBox 9" id="9"/>
          <p:cNvSpPr txBox="true"/>
          <p:nvPr/>
        </p:nvSpPr>
        <p:spPr>
          <a:xfrm rot="0">
            <a:off x="926306" y="8496002"/>
            <a:ext cx="3308300" cy="432495"/>
          </a:xfrm>
          <a:prstGeom prst="rect">
            <a:avLst/>
          </a:prstGeom>
        </p:spPr>
        <p:txBody>
          <a:bodyPr anchor="t" rtlCol="false" tIns="0" lIns="0" bIns="0" rIns="0">
            <a:spAutoFit/>
          </a:bodyPr>
          <a:lstStyle/>
          <a:p>
            <a:pPr algn="l">
              <a:lnSpc>
                <a:spcPts val="3250"/>
              </a:lnSpc>
            </a:pPr>
            <a:r>
              <a:rPr lang="en-US" sz="2562">
                <a:solidFill>
                  <a:srgbClr val="DCD7E5"/>
                </a:solidFill>
                <a:latin typeface="Montserrat"/>
                <a:ea typeface="Montserrat"/>
                <a:cs typeface="Montserrat"/>
                <a:sym typeface="Montserrat"/>
              </a:rPr>
              <a:t>Happy Customers</a:t>
            </a:r>
          </a:p>
        </p:txBody>
      </p:sp>
      <p:sp>
        <p:nvSpPr>
          <p:cNvPr name="TextBox 10" id="10"/>
          <p:cNvSpPr txBox="true"/>
          <p:nvPr/>
        </p:nvSpPr>
        <p:spPr>
          <a:xfrm rot="0">
            <a:off x="926306" y="9001423"/>
            <a:ext cx="8019158" cy="932260"/>
          </a:xfrm>
          <a:prstGeom prst="rect">
            <a:avLst/>
          </a:prstGeom>
        </p:spPr>
        <p:txBody>
          <a:bodyPr anchor="t" rtlCol="false" tIns="0" lIns="0" bIns="0" rIns="0">
            <a:spAutoFit/>
          </a:bodyPr>
          <a:lstStyle/>
          <a:p>
            <a:pPr algn="l">
              <a:lnSpc>
                <a:spcPts val="3312"/>
              </a:lnSpc>
            </a:pPr>
            <a:r>
              <a:rPr lang="en-US" sz="2062">
                <a:solidFill>
                  <a:srgbClr val="DCD7E5"/>
                </a:solidFill>
                <a:latin typeface="Heebo Light"/>
                <a:ea typeface="Heebo Light"/>
                <a:cs typeface="Heebo Light"/>
                <a:sym typeface="Heebo Light"/>
              </a:rPr>
              <a:t>We strive to make every customer happy with our service and snacks.</a:t>
            </a:r>
          </a:p>
        </p:txBody>
      </p:sp>
      <p:sp>
        <p:nvSpPr>
          <p:cNvPr name="Freeform 11" id="11" descr="preencoded.png"/>
          <p:cNvSpPr/>
          <p:nvPr/>
        </p:nvSpPr>
        <p:spPr>
          <a:xfrm flipH="false" flipV="false" rot="0">
            <a:off x="9342387" y="3228231"/>
            <a:ext cx="8019306" cy="4956274"/>
          </a:xfrm>
          <a:custGeom>
            <a:avLst/>
            <a:gdLst/>
            <a:ahLst/>
            <a:cxnLst/>
            <a:rect r="r" b="b" t="t" l="l"/>
            <a:pathLst>
              <a:path h="4956274" w="8019306">
                <a:moveTo>
                  <a:pt x="0" y="0"/>
                </a:moveTo>
                <a:lnTo>
                  <a:pt x="8019307" y="0"/>
                </a:lnTo>
                <a:lnTo>
                  <a:pt x="8019307" y="4956274"/>
                </a:lnTo>
                <a:lnTo>
                  <a:pt x="0" y="4956274"/>
                </a:lnTo>
                <a:lnTo>
                  <a:pt x="0" y="0"/>
                </a:lnTo>
                <a:close/>
              </a:path>
            </a:pathLst>
          </a:custGeom>
          <a:blipFill>
            <a:blip r:embed="rId5"/>
            <a:stretch>
              <a:fillRect l="-37" t="0" r="-37" b="0"/>
            </a:stretch>
          </a:blipFill>
        </p:spPr>
      </p:sp>
      <p:sp>
        <p:nvSpPr>
          <p:cNvPr name="TextBox 12" id="12"/>
          <p:cNvSpPr txBox="true"/>
          <p:nvPr/>
        </p:nvSpPr>
        <p:spPr>
          <a:xfrm rot="0">
            <a:off x="9342387" y="8496151"/>
            <a:ext cx="3308300" cy="432495"/>
          </a:xfrm>
          <a:prstGeom prst="rect">
            <a:avLst/>
          </a:prstGeom>
        </p:spPr>
        <p:txBody>
          <a:bodyPr anchor="t" rtlCol="false" tIns="0" lIns="0" bIns="0" rIns="0">
            <a:spAutoFit/>
          </a:bodyPr>
          <a:lstStyle/>
          <a:p>
            <a:pPr algn="l">
              <a:lnSpc>
                <a:spcPts val="3250"/>
              </a:lnSpc>
            </a:pPr>
            <a:r>
              <a:rPr lang="en-US" sz="2562">
                <a:solidFill>
                  <a:srgbClr val="DCD7E5"/>
                </a:solidFill>
                <a:latin typeface="Montserrat"/>
                <a:ea typeface="Montserrat"/>
                <a:cs typeface="Montserrat"/>
                <a:sym typeface="Montserrat"/>
              </a:rPr>
              <a:t>Excellent Support</a:t>
            </a:r>
          </a:p>
        </p:txBody>
      </p:sp>
      <p:sp>
        <p:nvSpPr>
          <p:cNvPr name="TextBox 13" id="13"/>
          <p:cNvSpPr txBox="true"/>
          <p:nvPr/>
        </p:nvSpPr>
        <p:spPr>
          <a:xfrm rot="0">
            <a:off x="9342387" y="9001571"/>
            <a:ext cx="8019306" cy="932260"/>
          </a:xfrm>
          <a:prstGeom prst="rect">
            <a:avLst/>
          </a:prstGeom>
        </p:spPr>
        <p:txBody>
          <a:bodyPr anchor="t" rtlCol="false" tIns="0" lIns="0" bIns="0" rIns="0">
            <a:spAutoFit/>
          </a:bodyPr>
          <a:lstStyle/>
          <a:p>
            <a:pPr algn="l">
              <a:lnSpc>
                <a:spcPts val="3312"/>
              </a:lnSpc>
            </a:pPr>
            <a:r>
              <a:rPr lang="en-US" sz="2062">
                <a:solidFill>
                  <a:srgbClr val="DCD7E5"/>
                </a:solidFill>
                <a:latin typeface="Heebo Light"/>
                <a:ea typeface="Heebo Light"/>
                <a:cs typeface="Heebo Light"/>
                <a:sym typeface="Heebo Light"/>
              </a:rPr>
              <a:t>Our customer service team is always available to answer questions and assist with orders.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grpSp>
        <p:nvGrpSpPr>
          <p:cNvPr name="Group 10" id="10"/>
          <p:cNvGrpSpPr/>
          <p:nvPr/>
        </p:nvGrpSpPr>
        <p:grpSpPr>
          <a:xfrm rot="0">
            <a:off x="354360" y="2919561"/>
            <a:ext cx="6149131" cy="4447878"/>
            <a:chOff x="0" y="0"/>
            <a:chExt cx="8198841" cy="5930504"/>
          </a:xfrm>
        </p:grpSpPr>
        <p:sp>
          <p:nvSpPr>
            <p:cNvPr name="Freeform 11" id="11" descr="preencoded.png"/>
            <p:cNvSpPr/>
            <p:nvPr/>
          </p:nvSpPr>
          <p:spPr>
            <a:xfrm flipH="false" flipV="false" rot="0">
              <a:off x="0" y="0"/>
              <a:ext cx="8198866" cy="5930519"/>
            </a:xfrm>
            <a:custGeom>
              <a:avLst/>
              <a:gdLst/>
              <a:ahLst/>
              <a:cxnLst/>
              <a:rect r="r" b="b" t="t" l="l"/>
              <a:pathLst>
                <a:path h="5930519" w="8198866">
                  <a:moveTo>
                    <a:pt x="0" y="0"/>
                  </a:moveTo>
                  <a:lnTo>
                    <a:pt x="8198866" y="0"/>
                  </a:lnTo>
                  <a:lnTo>
                    <a:pt x="8198866" y="5930519"/>
                  </a:lnTo>
                  <a:lnTo>
                    <a:pt x="0" y="5930519"/>
                  </a:lnTo>
                  <a:lnTo>
                    <a:pt x="0" y="0"/>
                  </a:lnTo>
                  <a:close/>
                </a:path>
              </a:pathLst>
            </a:custGeom>
            <a:blipFill>
              <a:blip r:embed="rId5"/>
              <a:stretch>
                <a:fillRect l="0" t="-32" r="0" b="-32"/>
              </a:stretch>
            </a:blipFill>
          </p:spPr>
        </p:sp>
      </p:grpSp>
      <p:sp>
        <p:nvSpPr>
          <p:cNvPr name="TextBox 12" id="12"/>
          <p:cNvSpPr txBox="true"/>
          <p:nvPr/>
        </p:nvSpPr>
        <p:spPr>
          <a:xfrm rot="0">
            <a:off x="7850237" y="2031128"/>
            <a:ext cx="9445526" cy="2463724"/>
          </a:xfrm>
          <a:prstGeom prst="rect">
            <a:avLst/>
          </a:prstGeom>
        </p:spPr>
        <p:txBody>
          <a:bodyPr anchor="t" rtlCol="false" tIns="0" lIns="0" bIns="0" rIns="0">
            <a:spAutoFit/>
          </a:bodyPr>
          <a:lstStyle/>
          <a:p>
            <a:pPr algn="l">
              <a:lnSpc>
                <a:spcPts val="9625"/>
              </a:lnSpc>
            </a:pPr>
            <a:r>
              <a:rPr lang="en-US" sz="7687" b="true">
                <a:solidFill>
                  <a:srgbClr val="F94CAF"/>
                </a:solidFill>
                <a:latin typeface="Arimo Bold"/>
                <a:ea typeface="Arimo Bold"/>
                <a:cs typeface="Arimo Bold"/>
                <a:sym typeface="Arimo Bold"/>
              </a:rPr>
              <a:t>Introducing Snack Squad Application</a:t>
            </a:r>
          </a:p>
        </p:txBody>
      </p:sp>
      <p:sp>
        <p:nvSpPr>
          <p:cNvPr name="TextBox 13" id="13"/>
          <p:cNvSpPr txBox="true"/>
          <p:nvPr/>
        </p:nvSpPr>
        <p:spPr>
          <a:xfrm rot="0">
            <a:off x="7850237" y="5569542"/>
            <a:ext cx="9445526"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Welcome to Snack Squad, your one-stop shop for all your snacking needs.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991344" y="742504"/>
            <a:ext cx="9447311" cy="1808261"/>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Join the Snack Squad Community</a:t>
            </a:r>
          </a:p>
        </p:txBody>
      </p:sp>
      <p:sp>
        <p:nvSpPr>
          <p:cNvPr name="TextBox 8" id="8"/>
          <p:cNvSpPr txBox="true"/>
          <p:nvPr/>
        </p:nvSpPr>
        <p:spPr>
          <a:xfrm rot="0">
            <a:off x="991344" y="2889945"/>
            <a:ext cx="9447311" cy="144482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Join our growing community of snack enthusiasts and experience the joy of delicious treats delivered right to your doorstep. We're excited to share our love for snacks with you!</a:t>
            </a:r>
          </a:p>
        </p:txBody>
      </p:sp>
      <p:grpSp>
        <p:nvGrpSpPr>
          <p:cNvPr name="Group 9" id="9"/>
          <p:cNvGrpSpPr/>
          <p:nvPr/>
        </p:nvGrpSpPr>
        <p:grpSpPr>
          <a:xfrm rot="0">
            <a:off x="986581" y="4967287"/>
            <a:ext cx="646808" cy="646808"/>
            <a:chOff x="0" y="0"/>
            <a:chExt cx="862410" cy="862410"/>
          </a:xfrm>
        </p:grpSpPr>
        <p:sp>
          <p:nvSpPr>
            <p:cNvPr name="Freeform 10" id="10"/>
            <p:cNvSpPr/>
            <p:nvPr/>
          </p:nvSpPr>
          <p:spPr>
            <a:xfrm flipH="false" flipV="false" rot="0">
              <a:off x="6350" y="6350"/>
              <a:ext cx="849757" cy="849757"/>
            </a:xfrm>
            <a:custGeom>
              <a:avLst/>
              <a:gdLst/>
              <a:ahLst/>
              <a:cxnLst/>
              <a:rect r="r" b="b" t="t" l="l"/>
              <a:pathLst>
                <a:path h="849757" w="849757">
                  <a:moveTo>
                    <a:pt x="0" y="158623"/>
                  </a:moveTo>
                  <a:cubicBezTo>
                    <a:pt x="0" y="70993"/>
                    <a:pt x="70993" y="0"/>
                    <a:pt x="158623" y="0"/>
                  </a:cubicBezTo>
                  <a:lnTo>
                    <a:pt x="691134" y="0"/>
                  </a:lnTo>
                  <a:cubicBezTo>
                    <a:pt x="778764" y="0"/>
                    <a:pt x="849757" y="70993"/>
                    <a:pt x="849757" y="158623"/>
                  </a:cubicBezTo>
                  <a:lnTo>
                    <a:pt x="849757" y="691134"/>
                  </a:lnTo>
                  <a:cubicBezTo>
                    <a:pt x="849757" y="778764"/>
                    <a:pt x="778764" y="849757"/>
                    <a:pt x="691134" y="849757"/>
                  </a:cubicBezTo>
                  <a:lnTo>
                    <a:pt x="158623" y="849757"/>
                  </a:lnTo>
                  <a:cubicBezTo>
                    <a:pt x="70993" y="849757"/>
                    <a:pt x="0" y="778637"/>
                    <a:pt x="0" y="691134"/>
                  </a:cubicBezTo>
                  <a:close/>
                </a:path>
              </a:pathLst>
            </a:custGeom>
            <a:solidFill>
              <a:srgbClr val="31136C"/>
            </a:solidFill>
          </p:spPr>
        </p:sp>
        <p:sp>
          <p:nvSpPr>
            <p:cNvPr name="Freeform 11" id="11"/>
            <p:cNvSpPr/>
            <p:nvPr/>
          </p:nvSpPr>
          <p:spPr>
            <a:xfrm flipH="false" flipV="false" rot="0">
              <a:off x="0" y="0"/>
              <a:ext cx="862457" cy="862457"/>
            </a:xfrm>
            <a:custGeom>
              <a:avLst/>
              <a:gdLst/>
              <a:ahLst/>
              <a:cxnLst/>
              <a:rect r="r" b="b" t="t" l="l"/>
              <a:pathLst>
                <a:path h="862457" w="862457">
                  <a:moveTo>
                    <a:pt x="0" y="164973"/>
                  </a:moveTo>
                  <a:cubicBezTo>
                    <a:pt x="0" y="73914"/>
                    <a:pt x="73914" y="0"/>
                    <a:pt x="164973" y="0"/>
                  </a:cubicBezTo>
                  <a:lnTo>
                    <a:pt x="697484" y="0"/>
                  </a:lnTo>
                  <a:lnTo>
                    <a:pt x="697484" y="6350"/>
                  </a:lnTo>
                  <a:lnTo>
                    <a:pt x="697484" y="0"/>
                  </a:lnTo>
                  <a:lnTo>
                    <a:pt x="697484" y="6350"/>
                  </a:lnTo>
                  <a:lnTo>
                    <a:pt x="697484" y="0"/>
                  </a:lnTo>
                  <a:cubicBezTo>
                    <a:pt x="788543" y="0"/>
                    <a:pt x="862457" y="73914"/>
                    <a:pt x="862457" y="164973"/>
                  </a:cubicBezTo>
                  <a:lnTo>
                    <a:pt x="862457" y="697484"/>
                  </a:lnTo>
                  <a:lnTo>
                    <a:pt x="856107" y="697484"/>
                  </a:lnTo>
                  <a:lnTo>
                    <a:pt x="862457" y="697484"/>
                  </a:lnTo>
                  <a:cubicBezTo>
                    <a:pt x="862457" y="788543"/>
                    <a:pt x="788543" y="862457"/>
                    <a:pt x="697484" y="862457"/>
                  </a:cubicBezTo>
                  <a:lnTo>
                    <a:pt x="697484" y="856107"/>
                  </a:lnTo>
                  <a:lnTo>
                    <a:pt x="697484" y="862457"/>
                  </a:lnTo>
                  <a:lnTo>
                    <a:pt x="164973" y="862457"/>
                  </a:lnTo>
                  <a:lnTo>
                    <a:pt x="164973" y="856107"/>
                  </a:lnTo>
                  <a:lnTo>
                    <a:pt x="164973" y="862457"/>
                  </a:lnTo>
                  <a:cubicBezTo>
                    <a:pt x="73914" y="862457"/>
                    <a:pt x="0" y="788543"/>
                    <a:pt x="0" y="697484"/>
                  </a:cubicBezTo>
                  <a:lnTo>
                    <a:pt x="0" y="164973"/>
                  </a:lnTo>
                  <a:lnTo>
                    <a:pt x="6350" y="164973"/>
                  </a:lnTo>
                  <a:lnTo>
                    <a:pt x="0" y="164973"/>
                  </a:lnTo>
                  <a:moveTo>
                    <a:pt x="12700" y="164973"/>
                  </a:moveTo>
                  <a:lnTo>
                    <a:pt x="12700" y="697484"/>
                  </a:lnTo>
                  <a:lnTo>
                    <a:pt x="6350" y="697484"/>
                  </a:lnTo>
                  <a:lnTo>
                    <a:pt x="12700" y="697484"/>
                  </a:lnTo>
                  <a:cubicBezTo>
                    <a:pt x="12700" y="781558"/>
                    <a:pt x="80899" y="849757"/>
                    <a:pt x="164973" y="849757"/>
                  </a:cubicBezTo>
                  <a:lnTo>
                    <a:pt x="697484" y="849757"/>
                  </a:lnTo>
                  <a:cubicBezTo>
                    <a:pt x="781558" y="849757"/>
                    <a:pt x="849757" y="781558"/>
                    <a:pt x="849757" y="697484"/>
                  </a:cubicBezTo>
                  <a:lnTo>
                    <a:pt x="849757" y="164973"/>
                  </a:lnTo>
                  <a:lnTo>
                    <a:pt x="856107" y="164973"/>
                  </a:lnTo>
                  <a:lnTo>
                    <a:pt x="849757" y="164973"/>
                  </a:lnTo>
                  <a:cubicBezTo>
                    <a:pt x="849757" y="80899"/>
                    <a:pt x="781558" y="12700"/>
                    <a:pt x="697484" y="12700"/>
                  </a:cubicBezTo>
                  <a:lnTo>
                    <a:pt x="164973" y="12700"/>
                  </a:lnTo>
                  <a:lnTo>
                    <a:pt x="164973" y="6350"/>
                  </a:lnTo>
                  <a:lnTo>
                    <a:pt x="164973" y="12700"/>
                  </a:lnTo>
                  <a:cubicBezTo>
                    <a:pt x="80899" y="12700"/>
                    <a:pt x="12700" y="80899"/>
                    <a:pt x="12700" y="164973"/>
                  </a:cubicBezTo>
                  <a:close/>
                </a:path>
              </a:pathLst>
            </a:custGeom>
            <a:solidFill>
              <a:srgbClr val="4A2C85"/>
            </a:solidFill>
          </p:spPr>
        </p:sp>
      </p:grpSp>
      <p:sp>
        <p:nvSpPr>
          <p:cNvPr name="TextBox 12" id="12"/>
          <p:cNvSpPr txBox="true"/>
          <p:nvPr/>
        </p:nvSpPr>
        <p:spPr>
          <a:xfrm rot="0">
            <a:off x="1233190" y="5144840"/>
            <a:ext cx="153441" cy="358229"/>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1</a:t>
            </a:r>
          </a:p>
        </p:txBody>
      </p:sp>
      <p:sp>
        <p:nvSpPr>
          <p:cNvPr name="TextBox 13" id="13"/>
          <p:cNvSpPr txBox="true"/>
          <p:nvPr/>
        </p:nvSpPr>
        <p:spPr>
          <a:xfrm rot="0">
            <a:off x="1911846" y="4953000"/>
            <a:ext cx="3540770" cy="461516"/>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Download Our App</a:t>
            </a:r>
          </a:p>
        </p:txBody>
      </p:sp>
      <p:sp>
        <p:nvSpPr>
          <p:cNvPr name="TextBox 14" id="14"/>
          <p:cNvSpPr txBox="true"/>
          <p:nvPr/>
        </p:nvSpPr>
        <p:spPr>
          <a:xfrm rot="0">
            <a:off x="1911846" y="5498752"/>
            <a:ext cx="3661619" cy="144482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Download the Snack Squad app today and start browsing our selection of snacks.</a:t>
            </a:r>
          </a:p>
        </p:txBody>
      </p:sp>
      <p:grpSp>
        <p:nvGrpSpPr>
          <p:cNvPr name="Group 15" id="15"/>
          <p:cNvGrpSpPr/>
          <p:nvPr/>
        </p:nvGrpSpPr>
        <p:grpSpPr>
          <a:xfrm rot="0">
            <a:off x="5851922" y="4967287"/>
            <a:ext cx="646808" cy="646808"/>
            <a:chOff x="0" y="0"/>
            <a:chExt cx="862410" cy="862410"/>
          </a:xfrm>
        </p:grpSpPr>
        <p:sp>
          <p:nvSpPr>
            <p:cNvPr name="Freeform 16" id="16"/>
            <p:cNvSpPr/>
            <p:nvPr/>
          </p:nvSpPr>
          <p:spPr>
            <a:xfrm flipH="false" flipV="false" rot="0">
              <a:off x="6350" y="6350"/>
              <a:ext cx="849757" cy="849757"/>
            </a:xfrm>
            <a:custGeom>
              <a:avLst/>
              <a:gdLst/>
              <a:ahLst/>
              <a:cxnLst/>
              <a:rect r="r" b="b" t="t" l="l"/>
              <a:pathLst>
                <a:path h="849757" w="849757">
                  <a:moveTo>
                    <a:pt x="0" y="158623"/>
                  </a:moveTo>
                  <a:cubicBezTo>
                    <a:pt x="0" y="70993"/>
                    <a:pt x="70993" y="0"/>
                    <a:pt x="158623" y="0"/>
                  </a:cubicBezTo>
                  <a:lnTo>
                    <a:pt x="691134" y="0"/>
                  </a:lnTo>
                  <a:cubicBezTo>
                    <a:pt x="778764" y="0"/>
                    <a:pt x="849757" y="70993"/>
                    <a:pt x="849757" y="158623"/>
                  </a:cubicBezTo>
                  <a:lnTo>
                    <a:pt x="849757" y="691134"/>
                  </a:lnTo>
                  <a:cubicBezTo>
                    <a:pt x="849757" y="778764"/>
                    <a:pt x="778764" y="849757"/>
                    <a:pt x="691134" y="849757"/>
                  </a:cubicBezTo>
                  <a:lnTo>
                    <a:pt x="158623" y="849757"/>
                  </a:lnTo>
                  <a:cubicBezTo>
                    <a:pt x="70993" y="849757"/>
                    <a:pt x="0" y="778637"/>
                    <a:pt x="0" y="691134"/>
                  </a:cubicBezTo>
                  <a:close/>
                </a:path>
              </a:pathLst>
            </a:custGeom>
            <a:solidFill>
              <a:srgbClr val="31136C"/>
            </a:solidFill>
          </p:spPr>
        </p:sp>
        <p:sp>
          <p:nvSpPr>
            <p:cNvPr name="Freeform 17" id="17"/>
            <p:cNvSpPr/>
            <p:nvPr/>
          </p:nvSpPr>
          <p:spPr>
            <a:xfrm flipH="false" flipV="false" rot="0">
              <a:off x="0" y="0"/>
              <a:ext cx="862457" cy="862457"/>
            </a:xfrm>
            <a:custGeom>
              <a:avLst/>
              <a:gdLst/>
              <a:ahLst/>
              <a:cxnLst/>
              <a:rect r="r" b="b" t="t" l="l"/>
              <a:pathLst>
                <a:path h="862457" w="862457">
                  <a:moveTo>
                    <a:pt x="0" y="164973"/>
                  </a:moveTo>
                  <a:cubicBezTo>
                    <a:pt x="0" y="73914"/>
                    <a:pt x="73914" y="0"/>
                    <a:pt x="164973" y="0"/>
                  </a:cubicBezTo>
                  <a:lnTo>
                    <a:pt x="697484" y="0"/>
                  </a:lnTo>
                  <a:lnTo>
                    <a:pt x="697484" y="6350"/>
                  </a:lnTo>
                  <a:lnTo>
                    <a:pt x="697484" y="0"/>
                  </a:lnTo>
                  <a:lnTo>
                    <a:pt x="697484" y="6350"/>
                  </a:lnTo>
                  <a:lnTo>
                    <a:pt x="697484" y="0"/>
                  </a:lnTo>
                  <a:cubicBezTo>
                    <a:pt x="788543" y="0"/>
                    <a:pt x="862457" y="73914"/>
                    <a:pt x="862457" y="164973"/>
                  </a:cubicBezTo>
                  <a:lnTo>
                    <a:pt x="862457" y="697484"/>
                  </a:lnTo>
                  <a:lnTo>
                    <a:pt x="856107" y="697484"/>
                  </a:lnTo>
                  <a:lnTo>
                    <a:pt x="862457" y="697484"/>
                  </a:lnTo>
                  <a:cubicBezTo>
                    <a:pt x="862457" y="788543"/>
                    <a:pt x="788543" y="862457"/>
                    <a:pt x="697484" y="862457"/>
                  </a:cubicBezTo>
                  <a:lnTo>
                    <a:pt x="697484" y="856107"/>
                  </a:lnTo>
                  <a:lnTo>
                    <a:pt x="697484" y="862457"/>
                  </a:lnTo>
                  <a:lnTo>
                    <a:pt x="164973" y="862457"/>
                  </a:lnTo>
                  <a:lnTo>
                    <a:pt x="164973" y="856107"/>
                  </a:lnTo>
                  <a:lnTo>
                    <a:pt x="164973" y="862457"/>
                  </a:lnTo>
                  <a:cubicBezTo>
                    <a:pt x="73914" y="862457"/>
                    <a:pt x="0" y="788543"/>
                    <a:pt x="0" y="697484"/>
                  </a:cubicBezTo>
                  <a:lnTo>
                    <a:pt x="0" y="164973"/>
                  </a:lnTo>
                  <a:lnTo>
                    <a:pt x="6350" y="164973"/>
                  </a:lnTo>
                  <a:lnTo>
                    <a:pt x="0" y="164973"/>
                  </a:lnTo>
                  <a:moveTo>
                    <a:pt x="12700" y="164973"/>
                  </a:moveTo>
                  <a:lnTo>
                    <a:pt x="12700" y="697484"/>
                  </a:lnTo>
                  <a:lnTo>
                    <a:pt x="6350" y="697484"/>
                  </a:lnTo>
                  <a:lnTo>
                    <a:pt x="12700" y="697484"/>
                  </a:lnTo>
                  <a:cubicBezTo>
                    <a:pt x="12700" y="781558"/>
                    <a:pt x="80899" y="849757"/>
                    <a:pt x="164973" y="849757"/>
                  </a:cubicBezTo>
                  <a:lnTo>
                    <a:pt x="697484" y="849757"/>
                  </a:lnTo>
                  <a:cubicBezTo>
                    <a:pt x="781558" y="849757"/>
                    <a:pt x="849757" y="781558"/>
                    <a:pt x="849757" y="697484"/>
                  </a:cubicBezTo>
                  <a:lnTo>
                    <a:pt x="849757" y="164973"/>
                  </a:lnTo>
                  <a:lnTo>
                    <a:pt x="856107" y="164973"/>
                  </a:lnTo>
                  <a:lnTo>
                    <a:pt x="849757" y="164973"/>
                  </a:lnTo>
                  <a:cubicBezTo>
                    <a:pt x="849757" y="80899"/>
                    <a:pt x="781558" y="12700"/>
                    <a:pt x="697484" y="12700"/>
                  </a:cubicBezTo>
                  <a:lnTo>
                    <a:pt x="164973" y="12700"/>
                  </a:lnTo>
                  <a:lnTo>
                    <a:pt x="164973" y="6350"/>
                  </a:lnTo>
                  <a:lnTo>
                    <a:pt x="164973" y="12700"/>
                  </a:lnTo>
                  <a:cubicBezTo>
                    <a:pt x="80899" y="12700"/>
                    <a:pt x="12700" y="80899"/>
                    <a:pt x="12700" y="164973"/>
                  </a:cubicBezTo>
                  <a:close/>
                </a:path>
              </a:pathLst>
            </a:custGeom>
            <a:solidFill>
              <a:srgbClr val="4A2C85"/>
            </a:solidFill>
          </p:spPr>
        </p:sp>
      </p:grpSp>
      <p:sp>
        <p:nvSpPr>
          <p:cNvPr name="TextBox 18" id="18"/>
          <p:cNvSpPr txBox="true"/>
          <p:nvPr/>
        </p:nvSpPr>
        <p:spPr>
          <a:xfrm rot="0">
            <a:off x="6054626" y="5144840"/>
            <a:ext cx="241399" cy="358229"/>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2</a:t>
            </a:r>
          </a:p>
        </p:txBody>
      </p:sp>
      <p:sp>
        <p:nvSpPr>
          <p:cNvPr name="TextBox 19" id="19"/>
          <p:cNvSpPr txBox="true"/>
          <p:nvPr/>
        </p:nvSpPr>
        <p:spPr>
          <a:xfrm rot="0">
            <a:off x="6777186" y="4953000"/>
            <a:ext cx="3661619" cy="90398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Follow Us on Social Media</a:t>
            </a:r>
          </a:p>
        </p:txBody>
      </p:sp>
      <p:sp>
        <p:nvSpPr>
          <p:cNvPr name="TextBox 20" id="20"/>
          <p:cNvSpPr txBox="true"/>
          <p:nvPr/>
        </p:nvSpPr>
        <p:spPr>
          <a:xfrm rot="0">
            <a:off x="6777186" y="5941219"/>
            <a:ext cx="3661619" cy="144482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Stay up-to-date on our latest offers, news, and snacking inspiration.</a:t>
            </a:r>
          </a:p>
        </p:txBody>
      </p:sp>
      <p:grpSp>
        <p:nvGrpSpPr>
          <p:cNvPr name="Group 21" id="21"/>
          <p:cNvGrpSpPr/>
          <p:nvPr/>
        </p:nvGrpSpPr>
        <p:grpSpPr>
          <a:xfrm rot="0">
            <a:off x="986581" y="7983141"/>
            <a:ext cx="646808" cy="646808"/>
            <a:chOff x="0" y="0"/>
            <a:chExt cx="862410" cy="862410"/>
          </a:xfrm>
        </p:grpSpPr>
        <p:sp>
          <p:nvSpPr>
            <p:cNvPr name="Freeform 22" id="22"/>
            <p:cNvSpPr/>
            <p:nvPr/>
          </p:nvSpPr>
          <p:spPr>
            <a:xfrm flipH="false" flipV="false" rot="0">
              <a:off x="6350" y="6350"/>
              <a:ext cx="849757" cy="849757"/>
            </a:xfrm>
            <a:custGeom>
              <a:avLst/>
              <a:gdLst/>
              <a:ahLst/>
              <a:cxnLst/>
              <a:rect r="r" b="b" t="t" l="l"/>
              <a:pathLst>
                <a:path h="849757" w="849757">
                  <a:moveTo>
                    <a:pt x="0" y="158623"/>
                  </a:moveTo>
                  <a:cubicBezTo>
                    <a:pt x="0" y="70993"/>
                    <a:pt x="70993" y="0"/>
                    <a:pt x="158623" y="0"/>
                  </a:cubicBezTo>
                  <a:lnTo>
                    <a:pt x="691134" y="0"/>
                  </a:lnTo>
                  <a:cubicBezTo>
                    <a:pt x="778764" y="0"/>
                    <a:pt x="849757" y="70993"/>
                    <a:pt x="849757" y="158623"/>
                  </a:cubicBezTo>
                  <a:lnTo>
                    <a:pt x="849757" y="691134"/>
                  </a:lnTo>
                  <a:cubicBezTo>
                    <a:pt x="849757" y="778764"/>
                    <a:pt x="778764" y="849757"/>
                    <a:pt x="691134" y="849757"/>
                  </a:cubicBezTo>
                  <a:lnTo>
                    <a:pt x="158623" y="849757"/>
                  </a:lnTo>
                  <a:cubicBezTo>
                    <a:pt x="70993" y="849757"/>
                    <a:pt x="0" y="778637"/>
                    <a:pt x="0" y="691134"/>
                  </a:cubicBezTo>
                  <a:close/>
                </a:path>
              </a:pathLst>
            </a:custGeom>
            <a:solidFill>
              <a:srgbClr val="31136C"/>
            </a:solidFill>
          </p:spPr>
        </p:sp>
        <p:sp>
          <p:nvSpPr>
            <p:cNvPr name="Freeform 23" id="23"/>
            <p:cNvSpPr/>
            <p:nvPr/>
          </p:nvSpPr>
          <p:spPr>
            <a:xfrm flipH="false" flipV="false" rot="0">
              <a:off x="0" y="0"/>
              <a:ext cx="862457" cy="862457"/>
            </a:xfrm>
            <a:custGeom>
              <a:avLst/>
              <a:gdLst/>
              <a:ahLst/>
              <a:cxnLst/>
              <a:rect r="r" b="b" t="t" l="l"/>
              <a:pathLst>
                <a:path h="862457" w="862457">
                  <a:moveTo>
                    <a:pt x="0" y="164973"/>
                  </a:moveTo>
                  <a:cubicBezTo>
                    <a:pt x="0" y="73914"/>
                    <a:pt x="73914" y="0"/>
                    <a:pt x="164973" y="0"/>
                  </a:cubicBezTo>
                  <a:lnTo>
                    <a:pt x="697484" y="0"/>
                  </a:lnTo>
                  <a:lnTo>
                    <a:pt x="697484" y="6350"/>
                  </a:lnTo>
                  <a:lnTo>
                    <a:pt x="697484" y="0"/>
                  </a:lnTo>
                  <a:lnTo>
                    <a:pt x="697484" y="6350"/>
                  </a:lnTo>
                  <a:lnTo>
                    <a:pt x="697484" y="0"/>
                  </a:lnTo>
                  <a:cubicBezTo>
                    <a:pt x="788543" y="0"/>
                    <a:pt x="862457" y="73914"/>
                    <a:pt x="862457" y="164973"/>
                  </a:cubicBezTo>
                  <a:lnTo>
                    <a:pt x="862457" y="697484"/>
                  </a:lnTo>
                  <a:lnTo>
                    <a:pt x="856107" y="697484"/>
                  </a:lnTo>
                  <a:lnTo>
                    <a:pt x="862457" y="697484"/>
                  </a:lnTo>
                  <a:cubicBezTo>
                    <a:pt x="862457" y="788543"/>
                    <a:pt x="788543" y="862457"/>
                    <a:pt x="697484" y="862457"/>
                  </a:cubicBezTo>
                  <a:lnTo>
                    <a:pt x="697484" y="856107"/>
                  </a:lnTo>
                  <a:lnTo>
                    <a:pt x="697484" y="862457"/>
                  </a:lnTo>
                  <a:lnTo>
                    <a:pt x="164973" y="862457"/>
                  </a:lnTo>
                  <a:lnTo>
                    <a:pt x="164973" y="856107"/>
                  </a:lnTo>
                  <a:lnTo>
                    <a:pt x="164973" y="862457"/>
                  </a:lnTo>
                  <a:cubicBezTo>
                    <a:pt x="73914" y="862457"/>
                    <a:pt x="0" y="788543"/>
                    <a:pt x="0" y="697484"/>
                  </a:cubicBezTo>
                  <a:lnTo>
                    <a:pt x="0" y="164973"/>
                  </a:lnTo>
                  <a:lnTo>
                    <a:pt x="6350" y="164973"/>
                  </a:lnTo>
                  <a:lnTo>
                    <a:pt x="0" y="164973"/>
                  </a:lnTo>
                  <a:moveTo>
                    <a:pt x="12700" y="164973"/>
                  </a:moveTo>
                  <a:lnTo>
                    <a:pt x="12700" y="697484"/>
                  </a:lnTo>
                  <a:lnTo>
                    <a:pt x="6350" y="697484"/>
                  </a:lnTo>
                  <a:lnTo>
                    <a:pt x="12700" y="697484"/>
                  </a:lnTo>
                  <a:cubicBezTo>
                    <a:pt x="12700" y="781558"/>
                    <a:pt x="80899" y="849757"/>
                    <a:pt x="164973" y="849757"/>
                  </a:cubicBezTo>
                  <a:lnTo>
                    <a:pt x="697484" y="849757"/>
                  </a:lnTo>
                  <a:cubicBezTo>
                    <a:pt x="781558" y="849757"/>
                    <a:pt x="849757" y="781558"/>
                    <a:pt x="849757" y="697484"/>
                  </a:cubicBezTo>
                  <a:lnTo>
                    <a:pt x="849757" y="164973"/>
                  </a:lnTo>
                  <a:lnTo>
                    <a:pt x="856107" y="164973"/>
                  </a:lnTo>
                  <a:lnTo>
                    <a:pt x="849757" y="164973"/>
                  </a:lnTo>
                  <a:cubicBezTo>
                    <a:pt x="849757" y="80899"/>
                    <a:pt x="781558" y="12700"/>
                    <a:pt x="697484" y="12700"/>
                  </a:cubicBezTo>
                  <a:lnTo>
                    <a:pt x="164973" y="12700"/>
                  </a:lnTo>
                  <a:lnTo>
                    <a:pt x="164973" y="6350"/>
                  </a:lnTo>
                  <a:lnTo>
                    <a:pt x="164973" y="12700"/>
                  </a:lnTo>
                  <a:cubicBezTo>
                    <a:pt x="80899" y="12700"/>
                    <a:pt x="12700" y="80899"/>
                    <a:pt x="12700" y="164973"/>
                  </a:cubicBezTo>
                  <a:close/>
                </a:path>
              </a:pathLst>
            </a:custGeom>
            <a:solidFill>
              <a:srgbClr val="4A2C85"/>
            </a:solidFill>
          </p:spPr>
        </p:sp>
      </p:grpSp>
      <p:sp>
        <p:nvSpPr>
          <p:cNvPr name="TextBox 24" id="24"/>
          <p:cNvSpPr txBox="true"/>
          <p:nvPr/>
        </p:nvSpPr>
        <p:spPr>
          <a:xfrm rot="0">
            <a:off x="1190179" y="8160692"/>
            <a:ext cx="239614" cy="358229"/>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3</a:t>
            </a:r>
          </a:p>
        </p:txBody>
      </p:sp>
      <p:sp>
        <p:nvSpPr>
          <p:cNvPr name="TextBox 25" id="25"/>
          <p:cNvSpPr txBox="true"/>
          <p:nvPr/>
        </p:nvSpPr>
        <p:spPr>
          <a:xfrm rot="0">
            <a:off x="1911846" y="7968854"/>
            <a:ext cx="3748385" cy="461516"/>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Share Your Feedback</a:t>
            </a:r>
          </a:p>
        </p:txBody>
      </p:sp>
      <p:sp>
        <p:nvSpPr>
          <p:cNvPr name="TextBox 26" id="26"/>
          <p:cNvSpPr txBox="true"/>
          <p:nvPr/>
        </p:nvSpPr>
        <p:spPr>
          <a:xfrm rot="0">
            <a:off x="1911846" y="8514606"/>
            <a:ext cx="8526810" cy="99179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Let us know what you think! Share your thoughts and reviews to help us improve.</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46527" y="3994448"/>
            <a:ext cx="692735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10" id="10"/>
          <p:cNvSpPr txBox="true"/>
          <p:nvPr/>
        </p:nvSpPr>
        <p:spPr>
          <a:xfrm rot="0">
            <a:off x="940892" y="716607"/>
            <a:ext cx="9213354" cy="1000274"/>
          </a:xfrm>
          <a:prstGeom prst="rect">
            <a:avLst/>
          </a:prstGeom>
        </p:spPr>
        <p:txBody>
          <a:bodyPr anchor="t" rtlCol="false" tIns="0" lIns="0" bIns="0" rIns="0">
            <a:spAutoFit/>
          </a:bodyPr>
          <a:lstStyle/>
          <a:p>
            <a:pPr algn="l">
              <a:lnSpc>
                <a:spcPts val="6936"/>
              </a:lnSpc>
            </a:pPr>
            <a:r>
              <a:rPr lang="en-US" sz="5562" b="true">
                <a:solidFill>
                  <a:srgbClr val="F94CAF"/>
                </a:solidFill>
                <a:latin typeface="Arimo Bold"/>
                <a:ea typeface="Arimo Bold"/>
                <a:cs typeface="Arimo Bold"/>
                <a:sym typeface="Arimo Bold"/>
              </a:rPr>
              <a:t>Convenience Meets Cravings</a:t>
            </a:r>
          </a:p>
        </p:txBody>
      </p:sp>
      <p:sp>
        <p:nvSpPr>
          <p:cNvPr name="TextBox 11" id="11"/>
          <p:cNvSpPr txBox="true"/>
          <p:nvPr/>
        </p:nvSpPr>
        <p:spPr>
          <a:xfrm rot="0">
            <a:off x="1134071" y="2778768"/>
            <a:ext cx="9445526"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Our app makes ordering snacks effortless.</a:t>
            </a:r>
          </a:p>
        </p:txBody>
      </p:sp>
      <p:grpSp>
        <p:nvGrpSpPr>
          <p:cNvPr name="Group 12" id="12"/>
          <p:cNvGrpSpPr/>
          <p:nvPr/>
        </p:nvGrpSpPr>
        <p:grpSpPr>
          <a:xfrm rot="0">
            <a:off x="992238" y="3956297"/>
            <a:ext cx="4581144" cy="2540984"/>
            <a:chOff x="0" y="0"/>
            <a:chExt cx="6108192" cy="3387979"/>
          </a:xfrm>
        </p:grpSpPr>
        <p:sp>
          <p:nvSpPr>
            <p:cNvPr name="Freeform 13" id="13"/>
            <p:cNvSpPr/>
            <p:nvPr/>
          </p:nvSpPr>
          <p:spPr>
            <a:xfrm flipH="false" flipV="false" rot="0">
              <a:off x="0" y="0"/>
              <a:ext cx="6108192" cy="3387979"/>
            </a:xfrm>
            <a:custGeom>
              <a:avLst/>
              <a:gdLst/>
              <a:ahLst/>
              <a:cxnLst/>
              <a:rect r="r" b="b" t="t" l="l"/>
              <a:pathLst>
                <a:path h="3387979" w="6108192">
                  <a:moveTo>
                    <a:pt x="0" y="56769"/>
                  </a:moveTo>
                  <a:cubicBezTo>
                    <a:pt x="0" y="25400"/>
                    <a:pt x="25400" y="0"/>
                    <a:pt x="56769" y="0"/>
                  </a:cubicBezTo>
                  <a:lnTo>
                    <a:pt x="6051423" y="0"/>
                  </a:lnTo>
                  <a:cubicBezTo>
                    <a:pt x="6082792" y="0"/>
                    <a:pt x="6108192" y="25400"/>
                    <a:pt x="6108192" y="56769"/>
                  </a:cubicBezTo>
                  <a:lnTo>
                    <a:pt x="6108192" y="3331210"/>
                  </a:lnTo>
                  <a:cubicBezTo>
                    <a:pt x="6108192" y="3362579"/>
                    <a:pt x="6082792" y="3387979"/>
                    <a:pt x="6051423" y="3387979"/>
                  </a:cubicBezTo>
                  <a:lnTo>
                    <a:pt x="56769" y="3387979"/>
                  </a:lnTo>
                  <a:cubicBezTo>
                    <a:pt x="25400" y="3387979"/>
                    <a:pt x="0" y="3362579"/>
                    <a:pt x="0" y="3331210"/>
                  </a:cubicBezTo>
                  <a:close/>
                </a:path>
              </a:pathLst>
            </a:custGeom>
            <a:solidFill>
              <a:srgbClr val="433550"/>
            </a:solidFill>
          </p:spPr>
        </p:sp>
      </p:grpSp>
      <p:sp>
        <p:nvSpPr>
          <p:cNvPr name="TextBox 14" id="14"/>
          <p:cNvSpPr txBox="true"/>
          <p:nvPr/>
        </p:nvSpPr>
        <p:spPr>
          <a:xfrm rot="0">
            <a:off x="1275755" y="4163616"/>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Browse Our Menu</a:t>
            </a:r>
          </a:p>
        </p:txBody>
      </p:sp>
      <p:sp>
        <p:nvSpPr>
          <p:cNvPr name="TextBox 15" id="15"/>
          <p:cNvSpPr txBox="true"/>
          <p:nvPr/>
        </p:nvSpPr>
        <p:spPr>
          <a:xfrm rot="0">
            <a:off x="1275755" y="4662339"/>
            <a:ext cx="4014044"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Discover a wide variety of snacks, from sweet treats to savory bites.</a:t>
            </a:r>
          </a:p>
        </p:txBody>
      </p:sp>
      <p:grpSp>
        <p:nvGrpSpPr>
          <p:cNvPr name="Group 16" id="16"/>
          <p:cNvGrpSpPr/>
          <p:nvPr/>
        </p:nvGrpSpPr>
        <p:grpSpPr>
          <a:xfrm rot="0">
            <a:off x="5856834" y="3956297"/>
            <a:ext cx="4581144" cy="2540984"/>
            <a:chOff x="0" y="0"/>
            <a:chExt cx="6108192" cy="3387979"/>
          </a:xfrm>
        </p:grpSpPr>
        <p:sp>
          <p:nvSpPr>
            <p:cNvPr name="Freeform 17" id="17"/>
            <p:cNvSpPr/>
            <p:nvPr/>
          </p:nvSpPr>
          <p:spPr>
            <a:xfrm flipH="false" flipV="false" rot="0">
              <a:off x="0" y="0"/>
              <a:ext cx="6108192" cy="3387979"/>
            </a:xfrm>
            <a:custGeom>
              <a:avLst/>
              <a:gdLst/>
              <a:ahLst/>
              <a:cxnLst/>
              <a:rect r="r" b="b" t="t" l="l"/>
              <a:pathLst>
                <a:path h="3387979" w="6108192">
                  <a:moveTo>
                    <a:pt x="0" y="56769"/>
                  </a:moveTo>
                  <a:cubicBezTo>
                    <a:pt x="0" y="25400"/>
                    <a:pt x="25400" y="0"/>
                    <a:pt x="56769" y="0"/>
                  </a:cubicBezTo>
                  <a:lnTo>
                    <a:pt x="6051423" y="0"/>
                  </a:lnTo>
                  <a:cubicBezTo>
                    <a:pt x="6082792" y="0"/>
                    <a:pt x="6108192" y="25400"/>
                    <a:pt x="6108192" y="56769"/>
                  </a:cubicBezTo>
                  <a:lnTo>
                    <a:pt x="6108192" y="3331210"/>
                  </a:lnTo>
                  <a:cubicBezTo>
                    <a:pt x="6108192" y="3362579"/>
                    <a:pt x="6082792" y="3387979"/>
                    <a:pt x="6051423" y="3387979"/>
                  </a:cubicBezTo>
                  <a:lnTo>
                    <a:pt x="56769" y="3387979"/>
                  </a:lnTo>
                  <a:cubicBezTo>
                    <a:pt x="25400" y="3387979"/>
                    <a:pt x="0" y="3362579"/>
                    <a:pt x="0" y="3331210"/>
                  </a:cubicBezTo>
                  <a:close/>
                </a:path>
              </a:pathLst>
            </a:custGeom>
            <a:solidFill>
              <a:srgbClr val="433550"/>
            </a:solidFill>
          </p:spPr>
        </p:sp>
      </p:grpSp>
      <p:sp>
        <p:nvSpPr>
          <p:cNvPr name="TextBox 18" id="18"/>
          <p:cNvSpPr txBox="true"/>
          <p:nvPr/>
        </p:nvSpPr>
        <p:spPr>
          <a:xfrm rot="0">
            <a:off x="6140351" y="4163616"/>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Place Your Order</a:t>
            </a:r>
          </a:p>
        </p:txBody>
      </p:sp>
      <p:sp>
        <p:nvSpPr>
          <p:cNvPr name="TextBox 19" id="19"/>
          <p:cNvSpPr txBox="true"/>
          <p:nvPr/>
        </p:nvSpPr>
        <p:spPr>
          <a:xfrm rot="0">
            <a:off x="6140351" y="4662339"/>
            <a:ext cx="4014044"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Choose your snacks, customize your order, and checkout with ease.</a:t>
            </a:r>
          </a:p>
        </p:txBody>
      </p:sp>
      <p:grpSp>
        <p:nvGrpSpPr>
          <p:cNvPr name="Group 20" id="20"/>
          <p:cNvGrpSpPr/>
          <p:nvPr/>
        </p:nvGrpSpPr>
        <p:grpSpPr>
          <a:xfrm rot="0">
            <a:off x="992238" y="6780759"/>
            <a:ext cx="9445466" cy="1633633"/>
            <a:chOff x="0" y="0"/>
            <a:chExt cx="12593955" cy="2178177"/>
          </a:xfrm>
        </p:grpSpPr>
        <p:sp>
          <p:nvSpPr>
            <p:cNvPr name="Freeform 21" id="21"/>
            <p:cNvSpPr/>
            <p:nvPr/>
          </p:nvSpPr>
          <p:spPr>
            <a:xfrm flipH="false" flipV="false" rot="0">
              <a:off x="0" y="0"/>
              <a:ext cx="12593955" cy="2178177"/>
            </a:xfrm>
            <a:custGeom>
              <a:avLst/>
              <a:gdLst/>
              <a:ahLst/>
              <a:cxnLst/>
              <a:rect r="r" b="b" t="t" l="l"/>
              <a:pathLst>
                <a:path h="2178177" w="12593955">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433550"/>
            </a:solidFill>
          </p:spPr>
        </p:sp>
      </p:grpSp>
      <p:sp>
        <p:nvSpPr>
          <p:cNvPr name="TextBox 22" id="22"/>
          <p:cNvSpPr txBox="true"/>
          <p:nvPr/>
        </p:nvSpPr>
        <p:spPr>
          <a:xfrm rot="0">
            <a:off x="1275755" y="6988076"/>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Track Your Delivery</a:t>
            </a:r>
          </a:p>
        </p:txBody>
      </p:sp>
      <p:sp>
        <p:nvSpPr>
          <p:cNvPr name="TextBox 23" id="23"/>
          <p:cNvSpPr txBox="true"/>
          <p:nvPr/>
        </p:nvSpPr>
        <p:spPr>
          <a:xfrm rot="0">
            <a:off x="1275755" y="7486799"/>
            <a:ext cx="8878491"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Follow your order in real-time and get notified when it arrives.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sp>
        <p:nvSpPr>
          <p:cNvPr name="TextBox 8" id="8"/>
          <p:cNvSpPr txBox="true"/>
          <p:nvPr/>
        </p:nvSpPr>
        <p:spPr>
          <a:xfrm rot="0">
            <a:off x="992238" y="1591270"/>
            <a:ext cx="12402591" cy="1000274"/>
          </a:xfrm>
          <a:prstGeom prst="rect">
            <a:avLst/>
          </a:prstGeom>
        </p:spPr>
        <p:txBody>
          <a:bodyPr anchor="t" rtlCol="false" tIns="0" lIns="0" bIns="0" rIns="0">
            <a:spAutoFit/>
          </a:bodyPr>
          <a:lstStyle/>
          <a:p>
            <a:pPr algn="l">
              <a:lnSpc>
                <a:spcPts val="6936"/>
              </a:lnSpc>
            </a:pPr>
            <a:r>
              <a:rPr lang="en-US" sz="5562" b="true">
                <a:solidFill>
                  <a:srgbClr val="F94CAF"/>
                </a:solidFill>
                <a:latin typeface="Arimo Bold"/>
                <a:ea typeface="Arimo Bold"/>
                <a:cs typeface="Arimo Bold"/>
                <a:sym typeface="Arimo Bold"/>
              </a:rPr>
              <a:t>Diverse Menu, Endless Possibilities</a:t>
            </a:r>
          </a:p>
        </p:txBody>
      </p:sp>
      <p:sp>
        <p:nvSpPr>
          <p:cNvPr name="TextBox 9" id="9"/>
          <p:cNvSpPr txBox="true"/>
          <p:nvPr/>
        </p:nvSpPr>
        <p:spPr>
          <a:xfrm rot="0">
            <a:off x="992238" y="2968079"/>
            <a:ext cx="16303526"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We offer a wide range of snacks to satisfy any craving.</a:t>
            </a:r>
          </a:p>
        </p:txBody>
      </p:sp>
      <p:grpSp>
        <p:nvGrpSpPr>
          <p:cNvPr name="Group 10" id="10"/>
          <p:cNvGrpSpPr/>
          <p:nvPr/>
        </p:nvGrpSpPr>
        <p:grpSpPr>
          <a:xfrm rot="0">
            <a:off x="992238" y="3931146"/>
            <a:ext cx="3756869" cy="2321868"/>
            <a:chOff x="0" y="0"/>
            <a:chExt cx="5009159" cy="3095824"/>
          </a:xfrm>
        </p:grpSpPr>
        <p:sp>
          <p:nvSpPr>
            <p:cNvPr name="Freeform 11" id="11" descr="preencoded.png"/>
            <p:cNvSpPr/>
            <p:nvPr/>
          </p:nvSpPr>
          <p:spPr>
            <a:xfrm flipH="false" flipV="false" rot="0">
              <a:off x="0" y="0"/>
              <a:ext cx="5009134" cy="3095879"/>
            </a:xfrm>
            <a:custGeom>
              <a:avLst/>
              <a:gdLst/>
              <a:ahLst/>
              <a:cxnLst/>
              <a:rect r="r" b="b" t="t" l="l"/>
              <a:pathLst>
                <a:path h="3095879" w="5009134">
                  <a:moveTo>
                    <a:pt x="0" y="0"/>
                  </a:moveTo>
                  <a:lnTo>
                    <a:pt x="5009134" y="0"/>
                  </a:lnTo>
                  <a:lnTo>
                    <a:pt x="5009134" y="3095879"/>
                  </a:lnTo>
                  <a:lnTo>
                    <a:pt x="0" y="3095879"/>
                  </a:lnTo>
                  <a:lnTo>
                    <a:pt x="0" y="0"/>
                  </a:lnTo>
                  <a:close/>
                </a:path>
              </a:pathLst>
            </a:custGeom>
            <a:blipFill>
              <a:blip r:embed="rId4"/>
              <a:stretch>
                <a:fillRect l="0" t="-101" r="0" b="-99"/>
              </a:stretch>
            </a:blipFill>
          </p:spPr>
        </p:sp>
      </p:grpSp>
      <p:sp>
        <p:nvSpPr>
          <p:cNvPr name="TextBox 12" id="12"/>
          <p:cNvSpPr txBox="true"/>
          <p:nvPr/>
        </p:nvSpPr>
        <p:spPr>
          <a:xfrm rot="0">
            <a:off x="992238" y="6531174"/>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Pizza</a:t>
            </a:r>
          </a:p>
        </p:txBody>
      </p:sp>
      <p:sp>
        <p:nvSpPr>
          <p:cNvPr name="TextBox 13" id="13"/>
          <p:cNvSpPr txBox="true"/>
          <p:nvPr/>
        </p:nvSpPr>
        <p:spPr>
          <a:xfrm rot="0">
            <a:off x="992238" y="7029896"/>
            <a:ext cx="3756869"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From classic pepperoni to gourmet creations.</a:t>
            </a:r>
          </a:p>
        </p:txBody>
      </p:sp>
      <p:grpSp>
        <p:nvGrpSpPr>
          <p:cNvPr name="Group 14" id="14"/>
          <p:cNvGrpSpPr/>
          <p:nvPr/>
        </p:nvGrpSpPr>
        <p:grpSpPr>
          <a:xfrm rot="0">
            <a:off x="5174308" y="3931146"/>
            <a:ext cx="3757018" cy="2321868"/>
            <a:chOff x="0" y="0"/>
            <a:chExt cx="5009357" cy="3095824"/>
          </a:xfrm>
        </p:grpSpPr>
        <p:sp>
          <p:nvSpPr>
            <p:cNvPr name="Freeform 15" id="15" descr="preencoded.png"/>
            <p:cNvSpPr/>
            <p:nvPr/>
          </p:nvSpPr>
          <p:spPr>
            <a:xfrm flipH="false" flipV="false" rot="0">
              <a:off x="0" y="0"/>
              <a:ext cx="5009388" cy="3095879"/>
            </a:xfrm>
            <a:custGeom>
              <a:avLst/>
              <a:gdLst/>
              <a:ahLst/>
              <a:cxnLst/>
              <a:rect r="r" b="b" t="t" l="l"/>
              <a:pathLst>
                <a:path h="3095879" w="5009388">
                  <a:moveTo>
                    <a:pt x="0" y="0"/>
                  </a:moveTo>
                  <a:lnTo>
                    <a:pt x="5009388" y="0"/>
                  </a:lnTo>
                  <a:lnTo>
                    <a:pt x="5009388" y="3095879"/>
                  </a:lnTo>
                  <a:lnTo>
                    <a:pt x="0" y="3095879"/>
                  </a:lnTo>
                  <a:lnTo>
                    <a:pt x="0" y="0"/>
                  </a:lnTo>
                  <a:close/>
                </a:path>
              </a:pathLst>
            </a:custGeom>
            <a:blipFill>
              <a:blip r:embed="rId5"/>
              <a:stretch>
                <a:fillRect l="0" t="-103" r="0" b="-101"/>
              </a:stretch>
            </a:blipFill>
          </p:spPr>
        </p:sp>
      </p:grpSp>
      <p:sp>
        <p:nvSpPr>
          <p:cNvPr name="TextBox 16" id="16"/>
          <p:cNvSpPr txBox="true"/>
          <p:nvPr/>
        </p:nvSpPr>
        <p:spPr>
          <a:xfrm rot="0">
            <a:off x="5174308" y="6531174"/>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Cookies</a:t>
            </a:r>
          </a:p>
        </p:txBody>
      </p:sp>
      <p:sp>
        <p:nvSpPr>
          <p:cNvPr name="TextBox 17" id="17"/>
          <p:cNvSpPr txBox="true"/>
          <p:nvPr/>
        </p:nvSpPr>
        <p:spPr>
          <a:xfrm rot="0">
            <a:off x="5174308" y="7029896"/>
            <a:ext cx="3757018"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Soft and chewy, with a variety of flavors to choose from.</a:t>
            </a:r>
          </a:p>
        </p:txBody>
      </p:sp>
      <p:grpSp>
        <p:nvGrpSpPr>
          <p:cNvPr name="Group 18" id="18"/>
          <p:cNvGrpSpPr/>
          <p:nvPr/>
        </p:nvGrpSpPr>
        <p:grpSpPr>
          <a:xfrm rot="0">
            <a:off x="9356526" y="3931146"/>
            <a:ext cx="3757018" cy="2321868"/>
            <a:chOff x="0" y="0"/>
            <a:chExt cx="5009357" cy="3095824"/>
          </a:xfrm>
        </p:grpSpPr>
        <p:sp>
          <p:nvSpPr>
            <p:cNvPr name="Freeform 19" id="19" descr="preencoded.png"/>
            <p:cNvSpPr/>
            <p:nvPr/>
          </p:nvSpPr>
          <p:spPr>
            <a:xfrm flipH="false" flipV="false" rot="0">
              <a:off x="0" y="0"/>
              <a:ext cx="5009388" cy="3095879"/>
            </a:xfrm>
            <a:custGeom>
              <a:avLst/>
              <a:gdLst/>
              <a:ahLst/>
              <a:cxnLst/>
              <a:rect r="r" b="b" t="t" l="l"/>
              <a:pathLst>
                <a:path h="3095879" w="5009388">
                  <a:moveTo>
                    <a:pt x="0" y="0"/>
                  </a:moveTo>
                  <a:lnTo>
                    <a:pt x="5009388" y="0"/>
                  </a:lnTo>
                  <a:lnTo>
                    <a:pt x="5009388" y="3095879"/>
                  </a:lnTo>
                  <a:lnTo>
                    <a:pt x="0" y="3095879"/>
                  </a:lnTo>
                  <a:lnTo>
                    <a:pt x="0" y="0"/>
                  </a:lnTo>
                  <a:close/>
                </a:path>
              </a:pathLst>
            </a:custGeom>
            <a:blipFill>
              <a:blip r:embed="rId6"/>
              <a:stretch>
                <a:fillRect l="0" t="-103" r="0" b="-101"/>
              </a:stretch>
            </a:blipFill>
          </p:spPr>
        </p:sp>
      </p:grpSp>
      <p:sp>
        <p:nvSpPr>
          <p:cNvPr name="TextBox 20" id="20"/>
          <p:cNvSpPr txBox="true"/>
          <p:nvPr/>
        </p:nvSpPr>
        <p:spPr>
          <a:xfrm rot="0">
            <a:off x="9356526" y="6531174"/>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Popcorn</a:t>
            </a:r>
          </a:p>
        </p:txBody>
      </p:sp>
      <p:sp>
        <p:nvSpPr>
          <p:cNvPr name="TextBox 21" id="21"/>
          <p:cNvSpPr txBox="true"/>
          <p:nvPr/>
        </p:nvSpPr>
        <p:spPr>
          <a:xfrm rot="0">
            <a:off x="9356526" y="7029896"/>
            <a:ext cx="3757018"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Perfect for movie nights or casual snacking.</a:t>
            </a:r>
          </a:p>
        </p:txBody>
      </p:sp>
      <p:grpSp>
        <p:nvGrpSpPr>
          <p:cNvPr name="Group 22" id="22"/>
          <p:cNvGrpSpPr/>
          <p:nvPr/>
        </p:nvGrpSpPr>
        <p:grpSpPr>
          <a:xfrm rot="0">
            <a:off x="13538746" y="3931146"/>
            <a:ext cx="3757017" cy="2321868"/>
            <a:chOff x="0" y="0"/>
            <a:chExt cx="5009356" cy="3095824"/>
          </a:xfrm>
        </p:grpSpPr>
        <p:sp>
          <p:nvSpPr>
            <p:cNvPr name="Freeform 23" id="23" descr="preencoded.png"/>
            <p:cNvSpPr/>
            <p:nvPr/>
          </p:nvSpPr>
          <p:spPr>
            <a:xfrm flipH="false" flipV="false" rot="0">
              <a:off x="0" y="0"/>
              <a:ext cx="5009388" cy="3095879"/>
            </a:xfrm>
            <a:custGeom>
              <a:avLst/>
              <a:gdLst/>
              <a:ahLst/>
              <a:cxnLst/>
              <a:rect r="r" b="b" t="t" l="l"/>
              <a:pathLst>
                <a:path h="3095879" w="5009388">
                  <a:moveTo>
                    <a:pt x="0" y="0"/>
                  </a:moveTo>
                  <a:lnTo>
                    <a:pt x="5009388" y="0"/>
                  </a:lnTo>
                  <a:lnTo>
                    <a:pt x="5009388" y="3095879"/>
                  </a:lnTo>
                  <a:lnTo>
                    <a:pt x="0" y="3095879"/>
                  </a:lnTo>
                  <a:lnTo>
                    <a:pt x="0" y="0"/>
                  </a:lnTo>
                  <a:close/>
                </a:path>
              </a:pathLst>
            </a:custGeom>
            <a:blipFill>
              <a:blip r:embed="rId7"/>
              <a:stretch>
                <a:fillRect l="0" t="-103" r="0" b="-101"/>
              </a:stretch>
            </a:blipFill>
          </p:spPr>
        </p:sp>
      </p:grpSp>
      <p:sp>
        <p:nvSpPr>
          <p:cNvPr name="TextBox 24" id="24"/>
          <p:cNvSpPr txBox="true"/>
          <p:nvPr/>
        </p:nvSpPr>
        <p:spPr>
          <a:xfrm rot="0">
            <a:off x="13538746" y="6531174"/>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Fruit</a:t>
            </a:r>
          </a:p>
        </p:txBody>
      </p:sp>
      <p:sp>
        <p:nvSpPr>
          <p:cNvPr name="TextBox 25" id="25"/>
          <p:cNvSpPr txBox="true"/>
          <p:nvPr/>
        </p:nvSpPr>
        <p:spPr>
          <a:xfrm rot="0">
            <a:off x="13538746" y="7029896"/>
            <a:ext cx="3757017"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Fresh and healthy snack options.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10" id="10"/>
          <p:cNvSpPr txBox="true"/>
          <p:nvPr/>
        </p:nvSpPr>
        <p:spPr>
          <a:xfrm rot="0">
            <a:off x="843260" y="1024532"/>
            <a:ext cx="8432304" cy="848320"/>
          </a:xfrm>
          <a:prstGeom prst="rect">
            <a:avLst/>
          </a:prstGeom>
        </p:spPr>
        <p:txBody>
          <a:bodyPr anchor="t" rtlCol="false" tIns="0" lIns="0" bIns="0" rIns="0">
            <a:spAutoFit/>
          </a:bodyPr>
          <a:lstStyle/>
          <a:p>
            <a:pPr algn="l">
              <a:lnSpc>
                <a:spcPts val="5874"/>
              </a:lnSpc>
            </a:pPr>
            <a:r>
              <a:rPr lang="en-US" sz="4686" b="true">
                <a:solidFill>
                  <a:srgbClr val="F94CAF"/>
                </a:solidFill>
                <a:latin typeface="Arimo Bold"/>
                <a:ea typeface="Arimo Bold"/>
                <a:cs typeface="Arimo Bold"/>
                <a:sym typeface="Arimo Bold"/>
              </a:rPr>
              <a:t>Streamlined Ordering Process</a:t>
            </a:r>
          </a:p>
        </p:txBody>
      </p:sp>
      <p:sp>
        <p:nvSpPr>
          <p:cNvPr name="TextBox 11" id="11"/>
          <p:cNvSpPr txBox="true"/>
          <p:nvPr/>
        </p:nvSpPr>
        <p:spPr>
          <a:xfrm rot="0">
            <a:off x="843260" y="2479476"/>
            <a:ext cx="974348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Ordering your favorite snacks has never been easier.</a:t>
            </a:r>
          </a:p>
        </p:txBody>
      </p:sp>
      <p:grpSp>
        <p:nvGrpSpPr>
          <p:cNvPr name="Group 12" id="12"/>
          <p:cNvGrpSpPr/>
          <p:nvPr/>
        </p:nvGrpSpPr>
        <p:grpSpPr>
          <a:xfrm rot="0">
            <a:off x="1190328" y="2890689"/>
            <a:ext cx="28575" cy="6276499"/>
            <a:chOff x="0" y="0"/>
            <a:chExt cx="38100" cy="8368665"/>
          </a:xfrm>
        </p:grpSpPr>
        <p:sp>
          <p:nvSpPr>
            <p:cNvPr name="Freeform 13" id="13"/>
            <p:cNvSpPr/>
            <p:nvPr/>
          </p:nvSpPr>
          <p:spPr>
            <a:xfrm flipH="false" flipV="false" rot="0">
              <a:off x="0" y="0"/>
              <a:ext cx="38100" cy="8368665"/>
            </a:xfrm>
            <a:custGeom>
              <a:avLst/>
              <a:gdLst/>
              <a:ahLst/>
              <a:cxnLst/>
              <a:rect r="r" b="b" t="t" l="l"/>
              <a:pathLst>
                <a:path h="8368665" w="38100">
                  <a:moveTo>
                    <a:pt x="0" y="19050"/>
                  </a:moveTo>
                  <a:cubicBezTo>
                    <a:pt x="0" y="8509"/>
                    <a:pt x="8509" y="0"/>
                    <a:pt x="19050" y="0"/>
                  </a:cubicBezTo>
                  <a:cubicBezTo>
                    <a:pt x="29591" y="0"/>
                    <a:pt x="38100" y="8509"/>
                    <a:pt x="38100" y="19050"/>
                  </a:cubicBezTo>
                  <a:lnTo>
                    <a:pt x="38100" y="8349615"/>
                  </a:lnTo>
                  <a:cubicBezTo>
                    <a:pt x="38100" y="8360156"/>
                    <a:pt x="29591" y="8368665"/>
                    <a:pt x="19050" y="8368665"/>
                  </a:cubicBezTo>
                  <a:cubicBezTo>
                    <a:pt x="8509" y="8368665"/>
                    <a:pt x="0" y="8360156"/>
                    <a:pt x="0" y="8349615"/>
                  </a:cubicBezTo>
                  <a:close/>
                </a:path>
              </a:pathLst>
            </a:custGeom>
            <a:solidFill>
              <a:srgbClr val="5C4E69"/>
            </a:solidFill>
          </p:spPr>
        </p:sp>
      </p:grpSp>
      <p:grpSp>
        <p:nvGrpSpPr>
          <p:cNvPr name="Group 14" id="14"/>
          <p:cNvGrpSpPr/>
          <p:nvPr/>
        </p:nvGrpSpPr>
        <p:grpSpPr>
          <a:xfrm rot="0">
            <a:off x="1447056" y="3418434"/>
            <a:ext cx="843248" cy="28575"/>
            <a:chOff x="0" y="0"/>
            <a:chExt cx="1124331" cy="38100"/>
          </a:xfrm>
        </p:grpSpPr>
        <p:sp>
          <p:nvSpPr>
            <p:cNvPr name="Freeform 15" id="15"/>
            <p:cNvSpPr/>
            <p:nvPr/>
          </p:nvSpPr>
          <p:spPr>
            <a:xfrm flipH="false" flipV="false" rot="0">
              <a:off x="0" y="0"/>
              <a:ext cx="1124331" cy="38100"/>
            </a:xfrm>
            <a:custGeom>
              <a:avLst/>
              <a:gdLst/>
              <a:ahLst/>
              <a:cxnLst/>
              <a:rect r="r" b="b" t="t" l="l"/>
              <a:pathLst>
                <a:path h="38100" w="1124331">
                  <a:moveTo>
                    <a:pt x="0" y="19050"/>
                  </a:moveTo>
                  <a:cubicBezTo>
                    <a:pt x="0" y="8509"/>
                    <a:pt x="8509" y="0"/>
                    <a:pt x="19050" y="0"/>
                  </a:cubicBezTo>
                  <a:lnTo>
                    <a:pt x="1105281" y="0"/>
                  </a:lnTo>
                  <a:cubicBezTo>
                    <a:pt x="1115822" y="0"/>
                    <a:pt x="1124331" y="8509"/>
                    <a:pt x="1124331" y="19050"/>
                  </a:cubicBezTo>
                  <a:cubicBezTo>
                    <a:pt x="1124331" y="29591"/>
                    <a:pt x="1115822" y="38100"/>
                    <a:pt x="1105281" y="38100"/>
                  </a:cubicBezTo>
                  <a:lnTo>
                    <a:pt x="19050" y="38100"/>
                  </a:lnTo>
                  <a:cubicBezTo>
                    <a:pt x="8509" y="38100"/>
                    <a:pt x="0" y="29591"/>
                    <a:pt x="0" y="19050"/>
                  </a:cubicBezTo>
                  <a:close/>
                </a:path>
              </a:pathLst>
            </a:custGeom>
            <a:solidFill>
              <a:srgbClr val="5C4E69"/>
            </a:solidFill>
          </p:spPr>
        </p:sp>
      </p:grpSp>
      <p:grpSp>
        <p:nvGrpSpPr>
          <p:cNvPr name="Group 16" id="16"/>
          <p:cNvGrpSpPr/>
          <p:nvPr/>
        </p:nvGrpSpPr>
        <p:grpSpPr>
          <a:xfrm rot="0">
            <a:off x="933599" y="3161705"/>
            <a:ext cx="541973" cy="542067"/>
            <a:chOff x="0" y="0"/>
            <a:chExt cx="722631" cy="722756"/>
          </a:xfrm>
        </p:grpSpPr>
        <p:sp>
          <p:nvSpPr>
            <p:cNvPr name="Freeform 17" id="17"/>
            <p:cNvSpPr/>
            <p:nvPr/>
          </p:nvSpPr>
          <p:spPr>
            <a:xfrm flipH="false" flipV="false" rot="0">
              <a:off x="0" y="0"/>
              <a:ext cx="722630" cy="722757"/>
            </a:xfrm>
            <a:custGeom>
              <a:avLst/>
              <a:gdLst/>
              <a:ahLst/>
              <a:cxnLst/>
              <a:rect r="r" b="b" t="t" l="l"/>
              <a:pathLst>
                <a:path h="722757" w="722630">
                  <a:moveTo>
                    <a:pt x="0" y="48133"/>
                  </a:moveTo>
                  <a:cubicBezTo>
                    <a:pt x="0" y="21590"/>
                    <a:pt x="21590" y="0"/>
                    <a:pt x="48133" y="0"/>
                  </a:cubicBezTo>
                  <a:lnTo>
                    <a:pt x="674497" y="0"/>
                  </a:lnTo>
                  <a:cubicBezTo>
                    <a:pt x="701167" y="0"/>
                    <a:pt x="722630" y="21590"/>
                    <a:pt x="722630" y="48133"/>
                  </a:cubicBezTo>
                  <a:lnTo>
                    <a:pt x="722630" y="674497"/>
                  </a:lnTo>
                  <a:cubicBezTo>
                    <a:pt x="722630" y="701167"/>
                    <a:pt x="701040" y="722630"/>
                    <a:pt x="674497" y="722630"/>
                  </a:cubicBezTo>
                  <a:lnTo>
                    <a:pt x="48133" y="722630"/>
                  </a:lnTo>
                  <a:cubicBezTo>
                    <a:pt x="21590" y="722757"/>
                    <a:pt x="0" y="701167"/>
                    <a:pt x="0" y="674497"/>
                  </a:cubicBezTo>
                  <a:close/>
                </a:path>
              </a:pathLst>
            </a:custGeom>
            <a:solidFill>
              <a:srgbClr val="433550"/>
            </a:solidFill>
          </p:spPr>
        </p:sp>
      </p:grpSp>
      <p:sp>
        <p:nvSpPr>
          <p:cNvPr name="TextBox 18" id="18"/>
          <p:cNvSpPr txBox="true"/>
          <p:nvPr/>
        </p:nvSpPr>
        <p:spPr>
          <a:xfrm rot="0">
            <a:off x="1114276" y="3309045"/>
            <a:ext cx="180677" cy="304354"/>
          </a:xfrm>
          <a:prstGeom prst="rect">
            <a:avLst/>
          </a:prstGeom>
        </p:spPr>
        <p:txBody>
          <a:bodyPr anchor="t" rtlCol="false" tIns="0" lIns="0" bIns="0" rIns="0">
            <a:spAutoFit/>
          </a:bodyPr>
          <a:lstStyle/>
          <a:p>
            <a:pPr algn="ctr">
              <a:lnSpc>
                <a:spcPts val="2811"/>
              </a:lnSpc>
            </a:pPr>
            <a:r>
              <a:rPr lang="en-US" sz="2811" b="true">
                <a:solidFill>
                  <a:srgbClr val="DAD1E6"/>
                </a:solidFill>
                <a:latin typeface="Arimo Bold"/>
                <a:ea typeface="Arimo Bold"/>
                <a:cs typeface="Arimo Bold"/>
                <a:sym typeface="Arimo Bold"/>
              </a:rPr>
              <a:t>1</a:t>
            </a:r>
          </a:p>
        </p:txBody>
      </p:sp>
      <p:sp>
        <p:nvSpPr>
          <p:cNvPr name="TextBox 19" id="19"/>
          <p:cNvSpPr txBox="true"/>
          <p:nvPr/>
        </p:nvSpPr>
        <p:spPr>
          <a:xfrm rot="0">
            <a:off x="2529780" y="3055441"/>
            <a:ext cx="3011835" cy="452735"/>
          </a:xfrm>
          <a:prstGeom prst="rect">
            <a:avLst/>
          </a:prstGeom>
        </p:spPr>
        <p:txBody>
          <a:bodyPr anchor="t" rtlCol="false" tIns="0" lIns="0" bIns="0" rIns="0">
            <a:spAutoFit/>
          </a:bodyPr>
          <a:lstStyle/>
          <a:p>
            <a:pPr algn="l">
              <a:lnSpc>
                <a:spcPts val="2937"/>
              </a:lnSpc>
            </a:pPr>
            <a:r>
              <a:rPr lang="en-US" sz="2312" b="true">
                <a:solidFill>
                  <a:srgbClr val="DAD1E6"/>
                </a:solidFill>
                <a:latin typeface="Arimo Bold"/>
                <a:ea typeface="Arimo Bold"/>
                <a:cs typeface="Arimo Bold"/>
                <a:sym typeface="Arimo Bold"/>
              </a:rPr>
              <a:t>Browse</a:t>
            </a:r>
          </a:p>
        </p:txBody>
      </p:sp>
      <p:sp>
        <p:nvSpPr>
          <p:cNvPr name="TextBox 20" id="20"/>
          <p:cNvSpPr txBox="true"/>
          <p:nvPr/>
        </p:nvSpPr>
        <p:spPr>
          <a:xfrm rot="0">
            <a:off x="2529780" y="3481239"/>
            <a:ext cx="805696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Explore our diverse menu and find your perfect snack.</a:t>
            </a:r>
          </a:p>
        </p:txBody>
      </p:sp>
      <p:grpSp>
        <p:nvGrpSpPr>
          <p:cNvPr name="Group 21" id="21"/>
          <p:cNvGrpSpPr/>
          <p:nvPr/>
        </p:nvGrpSpPr>
        <p:grpSpPr>
          <a:xfrm rot="0">
            <a:off x="1447056" y="5047804"/>
            <a:ext cx="843248" cy="28575"/>
            <a:chOff x="0" y="0"/>
            <a:chExt cx="1124331" cy="38100"/>
          </a:xfrm>
        </p:grpSpPr>
        <p:sp>
          <p:nvSpPr>
            <p:cNvPr name="Freeform 22" id="22"/>
            <p:cNvSpPr/>
            <p:nvPr/>
          </p:nvSpPr>
          <p:spPr>
            <a:xfrm flipH="false" flipV="false" rot="0">
              <a:off x="0" y="0"/>
              <a:ext cx="1124331" cy="38100"/>
            </a:xfrm>
            <a:custGeom>
              <a:avLst/>
              <a:gdLst/>
              <a:ahLst/>
              <a:cxnLst/>
              <a:rect r="r" b="b" t="t" l="l"/>
              <a:pathLst>
                <a:path h="38100" w="1124331">
                  <a:moveTo>
                    <a:pt x="0" y="19050"/>
                  </a:moveTo>
                  <a:cubicBezTo>
                    <a:pt x="0" y="8509"/>
                    <a:pt x="8509" y="0"/>
                    <a:pt x="19050" y="0"/>
                  </a:cubicBezTo>
                  <a:lnTo>
                    <a:pt x="1105281" y="0"/>
                  </a:lnTo>
                  <a:cubicBezTo>
                    <a:pt x="1115822" y="0"/>
                    <a:pt x="1124331" y="8509"/>
                    <a:pt x="1124331" y="19050"/>
                  </a:cubicBezTo>
                  <a:cubicBezTo>
                    <a:pt x="1124331" y="29591"/>
                    <a:pt x="1115822" y="38100"/>
                    <a:pt x="1105281" y="38100"/>
                  </a:cubicBezTo>
                  <a:lnTo>
                    <a:pt x="19050" y="38100"/>
                  </a:lnTo>
                  <a:cubicBezTo>
                    <a:pt x="8509" y="38100"/>
                    <a:pt x="0" y="29591"/>
                    <a:pt x="0" y="19050"/>
                  </a:cubicBezTo>
                  <a:close/>
                </a:path>
              </a:pathLst>
            </a:custGeom>
            <a:solidFill>
              <a:srgbClr val="5C4E69"/>
            </a:solidFill>
          </p:spPr>
        </p:sp>
      </p:grpSp>
      <p:grpSp>
        <p:nvGrpSpPr>
          <p:cNvPr name="Group 23" id="23"/>
          <p:cNvGrpSpPr/>
          <p:nvPr/>
        </p:nvGrpSpPr>
        <p:grpSpPr>
          <a:xfrm rot="0">
            <a:off x="933599" y="4791075"/>
            <a:ext cx="541973" cy="542068"/>
            <a:chOff x="0" y="0"/>
            <a:chExt cx="722631" cy="722758"/>
          </a:xfrm>
        </p:grpSpPr>
        <p:sp>
          <p:nvSpPr>
            <p:cNvPr name="Freeform 24" id="24"/>
            <p:cNvSpPr/>
            <p:nvPr/>
          </p:nvSpPr>
          <p:spPr>
            <a:xfrm flipH="false" flipV="false" rot="0">
              <a:off x="0" y="0"/>
              <a:ext cx="722630" cy="722757"/>
            </a:xfrm>
            <a:custGeom>
              <a:avLst/>
              <a:gdLst/>
              <a:ahLst/>
              <a:cxnLst/>
              <a:rect r="r" b="b" t="t" l="l"/>
              <a:pathLst>
                <a:path h="722757" w="722630">
                  <a:moveTo>
                    <a:pt x="0" y="48133"/>
                  </a:moveTo>
                  <a:cubicBezTo>
                    <a:pt x="0" y="21590"/>
                    <a:pt x="21590" y="0"/>
                    <a:pt x="48133" y="0"/>
                  </a:cubicBezTo>
                  <a:lnTo>
                    <a:pt x="674497" y="0"/>
                  </a:lnTo>
                  <a:cubicBezTo>
                    <a:pt x="701167" y="0"/>
                    <a:pt x="722630" y="21590"/>
                    <a:pt x="722630" y="48133"/>
                  </a:cubicBezTo>
                  <a:lnTo>
                    <a:pt x="722630" y="674497"/>
                  </a:lnTo>
                  <a:cubicBezTo>
                    <a:pt x="722630" y="701167"/>
                    <a:pt x="701040" y="722630"/>
                    <a:pt x="674497" y="722630"/>
                  </a:cubicBezTo>
                  <a:lnTo>
                    <a:pt x="48133" y="722630"/>
                  </a:lnTo>
                  <a:cubicBezTo>
                    <a:pt x="21590" y="722757"/>
                    <a:pt x="0" y="701167"/>
                    <a:pt x="0" y="674497"/>
                  </a:cubicBezTo>
                  <a:close/>
                </a:path>
              </a:pathLst>
            </a:custGeom>
            <a:solidFill>
              <a:srgbClr val="433550"/>
            </a:solidFill>
          </p:spPr>
        </p:sp>
      </p:grpSp>
      <p:sp>
        <p:nvSpPr>
          <p:cNvPr name="TextBox 25" id="25"/>
          <p:cNvSpPr txBox="true"/>
          <p:nvPr/>
        </p:nvSpPr>
        <p:spPr>
          <a:xfrm rot="0">
            <a:off x="1114276" y="4938415"/>
            <a:ext cx="180677" cy="304354"/>
          </a:xfrm>
          <a:prstGeom prst="rect">
            <a:avLst/>
          </a:prstGeom>
        </p:spPr>
        <p:txBody>
          <a:bodyPr anchor="t" rtlCol="false" tIns="0" lIns="0" bIns="0" rIns="0">
            <a:spAutoFit/>
          </a:bodyPr>
          <a:lstStyle/>
          <a:p>
            <a:pPr algn="ctr">
              <a:lnSpc>
                <a:spcPts val="2811"/>
              </a:lnSpc>
            </a:pPr>
            <a:r>
              <a:rPr lang="en-US" sz="2811" b="true">
                <a:solidFill>
                  <a:srgbClr val="DAD1E6"/>
                </a:solidFill>
                <a:latin typeface="Arimo Bold"/>
                <a:ea typeface="Arimo Bold"/>
                <a:cs typeface="Arimo Bold"/>
                <a:sym typeface="Arimo Bold"/>
              </a:rPr>
              <a:t>2</a:t>
            </a:r>
          </a:p>
        </p:txBody>
      </p:sp>
      <p:sp>
        <p:nvSpPr>
          <p:cNvPr name="TextBox 26" id="26"/>
          <p:cNvSpPr txBox="true"/>
          <p:nvPr/>
        </p:nvSpPr>
        <p:spPr>
          <a:xfrm rot="0">
            <a:off x="2529780" y="4684811"/>
            <a:ext cx="3011835" cy="452735"/>
          </a:xfrm>
          <a:prstGeom prst="rect">
            <a:avLst/>
          </a:prstGeom>
        </p:spPr>
        <p:txBody>
          <a:bodyPr anchor="t" rtlCol="false" tIns="0" lIns="0" bIns="0" rIns="0">
            <a:spAutoFit/>
          </a:bodyPr>
          <a:lstStyle/>
          <a:p>
            <a:pPr algn="l">
              <a:lnSpc>
                <a:spcPts val="2937"/>
              </a:lnSpc>
            </a:pPr>
            <a:r>
              <a:rPr lang="en-US" sz="2312" b="true">
                <a:solidFill>
                  <a:srgbClr val="DAD1E6"/>
                </a:solidFill>
                <a:latin typeface="Arimo Bold"/>
                <a:ea typeface="Arimo Bold"/>
                <a:cs typeface="Arimo Bold"/>
                <a:sym typeface="Arimo Bold"/>
              </a:rPr>
              <a:t>Customize</a:t>
            </a:r>
          </a:p>
        </p:txBody>
      </p:sp>
      <p:sp>
        <p:nvSpPr>
          <p:cNvPr name="TextBox 27" id="27"/>
          <p:cNvSpPr txBox="true"/>
          <p:nvPr/>
        </p:nvSpPr>
        <p:spPr>
          <a:xfrm rot="0">
            <a:off x="2529780" y="5110609"/>
            <a:ext cx="805696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Add toppings, modify sizes, and choose your desired options.</a:t>
            </a:r>
          </a:p>
        </p:txBody>
      </p:sp>
      <p:grpSp>
        <p:nvGrpSpPr>
          <p:cNvPr name="Group 28" id="28"/>
          <p:cNvGrpSpPr/>
          <p:nvPr/>
        </p:nvGrpSpPr>
        <p:grpSpPr>
          <a:xfrm rot="0">
            <a:off x="1447056" y="6677174"/>
            <a:ext cx="843248" cy="28575"/>
            <a:chOff x="0" y="0"/>
            <a:chExt cx="1124331" cy="38100"/>
          </a:xfrm>
        </p:grpSpPr>
        <p:sp>
          <p:nvSpPr>
            <p:cNvPr name="Freeform 29" id="29"/>
            <p:cNvSpPr/>
            <p:nvPr/>
          </p:nvSpPr>
          <p:spPr>
            <a:xfrm flipH="false" flipV="false" rot="0">
              <a:off x="0" y="0"/>
              <a:ext cx="1124331" cy="38100"/>
            </a:xfrm>
            <a:custGeom>
              <a:avLst/>
              <a:gdLst/>
              <a:ahLst/>
              <a:cxnLst/>
              <a:rect r="r" b="b" t="t" l="l"/>
              <a:pathLst>
                <a:path h="38100" w="1124331">
                  <a:moveTo>
                    <a:pt x="0" y="19050"/>
                  </a:moveTo>
                  <a:cubicBezTo>
                    <a:pt x="0" y="8509"/>
                    <a:pt x="8509" y="0"/>
                    <a:pt x="19050" y="0"/>
                  </a:cubicBezTo>
                  <a:lnTo>
                    <a:pt x="1105281" y="0"/>
                  </a:lnTo>
                  <a:cubicBezTo>
                    <a:pt x="1115822" y="0"/>
                    <a:pt x="1124331" y="8509"/>
                    <a:pt x="1124331" y="19050"/>
                  </a:cubicBezTo>
                  <a:cubicBezTo>
                    <a:pt x="1124331" y="29591"/>
                    <a:pt x="1115822" y="38100"/>
                    <a:pt x="1105281" y="38100"/>
                  </a:cubicBezTo>
                  <a:lnTo>
                    <a:pt x="19050" y="38100"/>
                  </a:lnTo>
                  <a:cubicBezTo>
                    <a:pt x="8509" y="38100"/>
                    <a:pt x="0" y="29591"/>
                    <a:pt x="0" y="19050"/>
                  </a:cubicBezTo>
                  <a:close/>
                </a:path>
              </a:pathLst>
            </a:custGeom>
            <a:solidFill>
              <a:srgbClr val="5C4E69"/>
            </a:solidFill>
          </p:spPr>
        </p:sp>
      </p:grpSp>
      <p:grpSp>
        <p:nvGrpSpPr>
          <p:cNvPr name="Group 30" id="30"/>
          <p:cNvGrpSpPr/>
          <p:nvPr/>
        </p:nvGrpSpPr>
        <p:grpSpPr>
          <a:xfrm rot="0">
            <a:off x="933599" y="6420445"/>
            <a:ext cx="541973" cy="542068"/>
            <a:chOff x="0" y="0"/>
            <a:chExt cx="722631" cy="722758"/>
          </a:xfrm>
        </p:grpSpPr>
        <p:sp>
          <p:nvSpPr>
            <p:cNvPr name="Freeform 31" id="31"/>
            <p:cNvSpPr/>
            <p:nvPr/>
          </p:nvSpPr>
          <p:spPr>
            <a:xfrm flipH="false" flipV="false" rot="0">
              <a:off x="0" y="0"/>
              <a:ext cx="722630" cy="722757"/>
            </a:xfrm>
            <a:custGeom>
              <a:avLst/>
              <a:gdLst/>
              <a:ahLst/>
              <a:cxnLst/>
              <a:rect r="r" b="b" t="t" l="l"/>
              <a:pathLst>
                <a:path h="722757" w="722630">
                  <a:moveTo>
                    <a:pt x="0" y="48133"/>
                  </a:moveTo>
                  <a:cubicBezTo>
                    <a:pt x="0" y="21590"/>
                    <a:pt x="21590" y="0"/>
                    <a:pt x="48133" y="0"/>
                  </a:cubicBezTo>
                  <a:lnTo>
                    <a:pt x="674497" y="0"/>
                  </a:lnTo>
                  <a:cubicBezTo>
                    <a:pt x="701167" y="0"/>
                    <a:pt x="722630" y="21590"/>
                    <a:pt x="722630" y="48133"/>
                  </a:cubicBezTo>
                  <a:lnTo>
                    <a:pt x="722630" y="674497"/>
                  </a:lnTo>
                  <a:cubicBezTo>
                    <a:pt x="722630" y="701167"/>
                    <a:pt x="701040" y="722630"/>
                    <a:pt x="674497" y="722630"/>
                  </a:cubicBezTo>
                  <a:lnTo>
                    <a:pt x="48133" y="722630"/>
                  </a:lnTo>
                  <a:cubicBezTo>
                    <a:pt x="21590" y="722757"/>
                    <a:pt x="0" y="701167"/>
                    <a:pt x="0" y="674497"/>
                  </a:cubicBezTo>
                  <a:close/>
                </a:path>
              </a:pathLst>
            </a:custGeom>
            <a:solidFill>
              <a:srgbClr val="433550"/>
            </a:solidFill>
          </p:spPr>
        </p:sp>
      </p:grpSp>
      <p:sp>
        <p:nvSpPr>
          <p:cNvPr name="TextBox 32" id="32"/>
          <p:cNvSpPr txBox="true"/>
          <p:nvPr/>
        </p:nvSpPr>
        <p:spPr>
          <a:xfrm rot="0">
            <a:off x="1114276" y="6567785"/>
            <a:ext cx="180677" cy="304354"/>
          </a:xfrm>
          <a:prstGeom prst="rect">
            <a:avLst/>
          </a:prstGeom>
        </p:spPr>
        <p:txBody>
          <a:bodyPr anchor="t" rtlCol="false" tIns="0" lIns="0" bIns="0" rIns="0">
            <a:spAutoFit/>
          </a:bodyPr>
          <a:lstStyle/>
          <a:p>
            <a:pPr algn="ctr">
              <a:lnSpc>
                <a:spcPts val="2811"/>
              </a:lnSpc>
            </a:pPr>
            <a:r>
              <a:rPr lang="en-US" sz="2811" b="true">
                <a:solidFill>
                  <a:srgbClr val="DAD1E6"/>
                </a:solidFill>
                <a:latin typeface="Arimo Bold"/>
                <a:ea typeface="Arimo Bold"/>
                <a:cs typeface="Arimo Bold"/>
                <a:sym typeface="Arimo Bold"/>
              </a:rPr>
              <a:t>3</a:t>
            </a:r>
          </a:p>
        </p:txBody>
      </p:sp>
      <p:sp>
        <p:nvSpPr>
          <p:cNvPr name="TextBox 33" id="33"/>
          <p:cNvSpPr txBox="true"/>
          <p:nvPr/>
        </p:nvSpPr>
        <p:spPr>
          <a:xfrm rot="0">
            <a:off x="2529780" y="6314182"/>
            <a:ext cx="3011835" cy="452735"/>
          </a:xfrm>
          <a:prstGeom prst="rect">
            <a:avLst/>
          </a:prstGeom>
        </p:spPr>
        <p:txBody>
          <a:bodyPr anchor="t" rtlCol="false" tIns="0" lIns="0" bIns="0" rIns="0">
            <a:spAutoFit/>
          </a:bodyPr>
          <a:lstStyle/>
          <a:p>
            <a:pPr algn="l">
              <a:lnSpc>
                <a:spcPts val="2937"/>
              </a:lnSpc>
            </a:pPr>
            <a:r>
              <a:rPr lang="en-US" sz="2312" b="true">
                <a:solidFill>
                  <a:srgbClr val="DAD1E6"/>
                </a:solidFill>
                <a:latin typeface="Arimo Bold"/>
                <a:ea typeface="Arimo Bold"/>
                <a:cs typeface="Arimo Bold"/>
                <a:sym typeface="Arimo Bold"/>
              </a:rPr>
              <a:t>Checkout</a:t>
            </a:r>
          </a:p>
        </p:txBody>
      </p:sp>
      <p:sp>
        <p:nvSpPr>
          <p:cNvPr name="TextBox 34" id="34"/>
          <p:cNvSpPr txBox="true"/>
          <p:nvPr/>
        </p:nvSpPr>
        <p:spPr>
          <a:xfrm rot="0">
            <a:off x="2529780" y="6739979"/>
            <a:ext cx="805696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Securely enter your payment information and confirm your order.</a:t>
            </a:r>
          </a:p>
        </p:txBody>
      </p:sp>
      <p:grpSp>
        <p:nvGrpSpPr>
          <p:cNvPr name="Group 35" id="35"/>
          <p:cNvGrpSpPr/>
          <p:nvPr/>
        </p:nvGrpSpPr>
        <p:grpSpPr>
          <a:xfrm rot="0">
            <a:off x="1447056" y="8306544"/>
            <a:ext cx="843248" cy="28575"/>
            <a:chOff x="0" y="0"/>
            <a:chExt cx="1124331" cy="38100"/>
          </a:xfrm>
        </p:grpSpPr>
        <p:sp>
          <p:nvSpPr>
            <p:cNvPr name="Freeform 36" id="36"/>
            <p:cNvSpPr/>
            <p:nvPr/>
          </p:nvSpPr>
          <p:spPr>
            <a:xfrm flipH="false" flipV="false" rot="0">
              <a:off x="0" y="0"/>
              <a:ext cx="1124331" cy="38100"/>
            </a:xfrm>
            <a:custGeom>
              <a:avLst/>
              <a:gdLst/>
              <a:ahLst/>
              <a:cxnLst/>
              <a:rect r="r" b="b" t="t" l="l"/>
              <a:pathLst>
                <a:path h="38100" w="1124331">
                  <a:moveTo>
                    <a:pt x="0" y="19050"/>
                  </a:moveTo>
                  <a:cubicBezTo>
                    <a:pt x="0" y="8509"/>
                    <a:pt x="8509" y="0"/>
                    <a:pt x="19050" y="0"/>
                  </a:cubicBezTo>
                  <a:lnTo>
                    <a:pt x="1105281" y="0"/>
                  </a:lnTo>
                  <a:cubicBezTo>
                    <a:pt x="1115822" y="0"/>
                    <a:pt x="1124331" y="8509"/>
                    <a:pt x="1124331" y="19050"/>
                  </a:cubicBezTo>
                  <a:cubicBezTo>
                    <a:pt x="1124331" y="29591"/>
                    <a:pt x="1115822" y="38100"/>
                    <a:pt x="1105281" y="38100"/>
                  </a:cubicBezTo>
                  <a:lnTo>
                    <a:pt x="19050" y="38100"/>
                  </a:lnTo>
                  <a:cubicBezTo>
                    <a:pt x="8509" y="38100"/>
                    <a:pt x="0" y="29591"/>
                    <a:pt x="0" y="19050"/>
                  </a:cubicBezTo>
                  <a:close/>
                </a:path>
              </a:pathLst>
            </a:custGeom>
            <a:solidFill>
              <a:srgbClr val="5C4E69"/>
            </a:solidFill>
          </p:spPr>
        </p:sp>
      </p:grpSp>
      <p:grpSp>
        <p:nvGrpSpPr>
          <p:cNvPr name="Group 37" id="37"/>
          <p:cNvGrpSpPr/>
          <p:nvPr/>
        </p:nvGrpSpPr>
        <p:grpSpPr>
          <a:xfrm rot="0">
            <a:off x="933599" y="8049815"/>
            <a:ext cx="541973" cy="542068"/>
            <a:chOff x="0" y="0"/>
            <a:chExt cx="722631" cy="722758"/>
          </a:xfrm>
        </p:grpSpPr>
        <p:sp>
          <p:nvSpPr>
            <p:cNvPr name="Freeform 38" id="38"/>
            <p:cNvSpPr/>
            <p:nvPr/>
          </p:nvSpPr>
          <p:spPr>
            <a:xfrm flipH="false" flipV="false" rot="0">
              <a:off x="0" y="0"/>
              <a:ext cx="722630" cy="722757"/>
            </a:xfrm>
            <a:custGeom>
              <a:avLst/>
              <a:gdLst/>
              <a:ahLst/>
              <a:cxnLst/>
              <a:rect r="r" b="b" t="t" l="l"/>
              <a:pathLst>
                <a:path h="722757" w="722630">
                  <a:moveTo>
                    <a:pt x="0" y="48133"/>
                  </a:moveTo>
                  <a:cubicBezTo>
                    <a:pt x="0" y="21590"/>
                    <a:pt x="21590" y="0"/>
                    <a:pt x="48133" y="0"/>
                  </a:cubicBezTo>
                  <a:lnTo>
                    <a:pt x="674497" y="0"/>
                  </a:lnTo>
                  <a:cubicBezTo>
                    <a:pt x="701167" y="0"/>
                    <a:pt x="722630" y="21590"/>
                    <a:pt x="722630" y="48133"/>
                  </a:cubicBezTo>
                  <a:lnTo>
                    <a:pt x="722630" y="674497"/>
                  </a:lnTo>
                  <a:cubicBezTo>
                    <a:pt x="722630" y="701167"/>
                    <a:pt x="701040" y="722630"/>
                    <a:pt x="674497" y="722630"/>
                  </a:cubicBezTo>
                  <a:lnTo>
                    <a:pt x="48133" y="722630"/>
                  </a:lnTo>
                  <a:cubicBezTo>
                    <a:pt x="21590" y="722757"/>
                    <a:pt x="0" y="701167"/>
                    <a:pt x="0" y="674497"/>
                  </a:cubicBezTo>
                  <a:close/>
                </a:path>
              </a:pathLst>
            </a:custGeom>
            <a:solidFill>
              <a:srgbClr val="433550"/>
            </a:solidFill>
          </p:spPr>
        </p:sp>
      </p:grpSp>
      <p:sp>
        <p:nvSpPr>
          <p:cNvPr name="TextBox 39" id="39"/>
          <p:cNvSpPr txBox="true"/>
          <p:nvPr/>
        </p:nvSpPr>
        <p:spPr>
          <a:xfrm rot="0">
            <a:off x="1114276" y="8197155"/>
            <a:ext cx="180677" cy="304354"/>
          </a:xfrm>
          <a:prstGeom prst="rect">
            <a:avLst/>
          </a:prstGeom>
        </p:spPr>
        <p:txBody>
          <a:bodyPr anchor="t" rtlCol="false" tIns="0" lIns="0" bIns="0" rIns="0">
            <a:spAutoFit/>
          </a:bodyPr>
          <a:lstStyle/>
          <a:p>
            <a:pPr algn="ctr">
              <a:lnSpc>
                <a:spcPts val="2811"/>
              </a:lnSpc>
            </a:pPr>
            <a:r>
              <a:rPr lang="en-US" sz="2811" b="true">
                <a:solidFill>
                  <a:srgbClr val="DAD1E6"/>
                </a:solidFill>
                <a:latin typeface="Arimo Bold"/>
                <a:ea typeface="Arimo Bold"/>
                <a:cs typeface="Arimo Bold"/>
                <a:sym typeface="Arimo Bold"/>
              </a:rPr>
              <a:t>4</a:t>
            </a:r>
          </a:p>
        </p:txBody>
      </p:sp>
      <p:sp>
        <p:nvSpPr>
          <p:cNvPr name="TextBox 40" id="40"/>
          <p:cNvSpPr txBox="true"/>
          <p:nvPr/>
        </p:nvSpPr>
        <p:spPr>
          <a:xfrm rot="0">
            <a:off x="2529780" y="7943552"/>
            <a:ext cx="3011835" cy="452735"/>
          </a:xfrm>
          <a:prstGeom prst="rect">
            <a:avLst/>
          </a:prstGeom>
        </p:spPr>
        <p:txBody>
          <a:bodyPr anchor="t" rtlCol="false" tIns="0" lIns="0" bIns="0" rIns="0">
            <a:spAutoFit/>
          </a:bodyPr>
          <a:lstStyle/>
          <a:p>
            <a:pPr algn="l">
              <a:lnSpc>
                <a:spcPts val="2937"/>
              </a:lnSpc>
            </a:pPr>
            <a:r>
              <a:rPr lang="en-US" sz="2312" b="true">
                <a:solidFill>
                  <a:srgbClr val="DAD1E6"/>
                </a:solidFill>
                <a:latin typeface="Arimo Bold"/>
                <a:ea typeface="Arimo Bold"/>
                <a:cs typeface="Arimo Bold"/>
                <a:sym typeface="Arimo Bold"/>
              </a:rPr>
              <a:t>Track</a:t>
            </a:r>
          </a:p>
        </p:txBody>
      </p:sp>
      <p:sp>
        <p:nvSpPr>
          <p:cNvPr name="TextBox 41" id="41"/>
          <p:cNvSpPr txBox="true"/>
          <p:nvPr/>
        </p:nvSpPr>
        <p:spPr>
          <a:xfrm rot="0">
            <a:off x="2529780" y="8369350"/>
            <a:ext cx="805696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Follow your order in real-time and receive delivery updates.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10" id="10"/>
          <p:cNvSpPr txBox="true"/>
          <p:nvPr/>
        </p:nvSpPr>
        <p:spPr>
          <a:xfrm rot="0">
            <a:off x="7834908" y="653802"/>
            <a:ext cx="9070330" cy="986581"/>
          </a:xfrm>
          <a:prstGeom prst="rect">
            <a:avLst/>
          </a:prstGeom>
        </p:spPr>
        <p:txBody>
          <a:bodyPr anchor="t" rtlCol="false" tIns="0" lIns="0" bIns="0" rIns="0">
            <a:spAutoFit/>
          </a:bodyPr>
          <a:lstStyle/>
          <a:p>
            <a:pPr algn="l">
              <a:lnSpc>
                <a:spcPts val="6811"/>
              </a:lnSpc>
            </a:pPr>
            <a:r>
              <a:rPr lang="en-US" sz="5437" b="true">
                <a:solidFill>
                  <a:srgbClr val="F94CAF"/>
                </a:solidFill>
                <a:latin typeface="Arimo Bold"/>
                <a:ea typeface="Arimo Bold"/>
                <a:cs typeface="Arimo Bold"/>
                <a:sym typeface="Arimo Bold"/>
              </a:rPr>
              <a:t>Fast and Reliable Delivery</a:t>
            </a:r>
          </a:p>
        </p:txBody>
      </p:sp>
      <p:sp>
        <p:nvSpPr>
          <p:cNvPr name="TextBox 11" id="11"/>
          <p:cNvSpPr txBox="true"/>
          <p:nvPr/>
        </p:nvSpPr>
        <p:spPr>
          <a:xfrm rot="0">
            <a:off x="7834908" y="1868537"/>
            <a:ext cx="9476185" cy="637134"/>
          </a:xfrm>
          <a:prstGeom prst="rect">
            <a:avLst/>
          </a:prstGeom>
        </p:spPr>
        <p:txBody>
          <a:bodyPr anchor="t" rtlCol="false" tIns="0" lIns="0" bIns="0" rIns="0">
            <a:spAutoFit/>
          </a:bodyPr>
          <a:lstStyle/>
          <a:p>
            <a:pPr algn="l">
              <a:lnSpc>
                <a:spcPts val="3500"/>
              </a:lnSpc>
            </a:pPr>
            <a:r>
              <a:rPr lang="en-US" sz="2187">
                <a:solidFill>
                  <a:srgbClr val="DAD1E6"/>
                </a:solidFill>
                <a:latin typeface="Fira Sans"/>
                <a:ea typeface="Fira Sans"/>
                <a:cs typeface="Fira Sans"/>
                <a:sym typeface="Fira Sans"/>
              </a:rPr>
              <a:t>We prioritize speed and reliability for your convenience.</a:t>
            </a:r>
          </a:p>
        </p:txBody>
      </p:sp>
      <p:grpSp>
        <p:nvGrpSpPr>
          <p:cNvPr name="Group 12" id="12"/>
          <p:cNvGrpSpPr/>
          <p:nvPr/>
        </p:nvGrpSpPr>
        <p:grpSpPr>
          <a:xfrm rot="0">
            <a:off x="7834908" y="2819698"/>
            <a:ext cx="1395561" cy="2233017"/>
            <a:chOff x="0" y="0"/>
            <a:chExt cx="1860748" cy="2977356"/>
          </a:xfrm>
        </p:grpSpPr>
        <p:sp>
          <p:nvSpPr>
            <p:cNvPr name="Freeform 13" id="13" descr="preencoded.png"/>
            <p:cNvSpPr/>
            <p:nvPr/>
          </p:nvSpPr>
          <p:spPr>
            <a:xfrm flipH="false" flipV="false" rot="0">
              <a:off x="0" y="0"/>
              <a:ext cx="1860804" cy="2977388"/>
            </a:xfrm>
            <a:custGeom>
              <a:avLst/>
              <a:gdLst/>
              <a:ahLst/>
              <a:cxnLst/>
              <a:rect r="r" b="b" t="t" l="l"/>
              <a:pathLst>
                <a:path h="2977388" w="1860804">
                  <a:moveTo>
                    <a:pt x="0" y="0"/>
                  </a:moveTo>
                  <a:lnTo>
                    <a:pt x="1860804" y="0"/>
                  </a:lnTo>
                  <a:lnTo>
                    <a:pt x="1860804" y="2977388"/>
                  </a:lnTo>
                  <a:lnTo>
                    <a:pt x="0" y="2977388"/>
                  </a:lnTo>
                  <a:lnTo>
                    <a:pt x="0" y="0"/>
                  </a:lnTo>
                  <a:close/>
                </a:path>
              </a:pathLst>
            </a:custGeom>
            <a:blipFill>
              <a:blip r:embed="rId5"/>
              <a:stretch>
                <a:fillRect l="-259" t="0" r="-256" b="1"/>
              </a:stretch>
            </a:blipFill>
          </p:spPr>
        </p:sp>
      </p:grpSp>
      <p:sp>
        <p:nvSpPr>
          <p:cNvPr name="TextBox 14" id="14"/>
          <p:cNvSpPr txBox="true"/>
          <p:nvPr/>
        </p:nvSpPr>
        <p:spPr>
          <a:xfrm rot="0">
            <a:off x="9649122" y="3041600"/>
            <a:ext cx="3489126" cy="493216"/>
          </a:xfrm>
          <a:prstGeom prst="rect">
            <a:avLst/>
          </a:prstGeom>
        </p:spPr>
        <p:txBody>
          <a:bodyPr anchor="t" rtlCol="false" tIns="0" lIns="0" bIns="0" rIns="0">
            <a:spAutoFit/>
          </a:bodyPr>
          <a:lstStyle/>
          <a:p>
            <a:pPr algn="l">
              <a:lnSpc>
                <a:spcPts val="3374"/>
              </a:lnSpc>
            </a:pPr>
            <a:r>
              <a:rPr lang="en-US" sz="2687" b="true">
                <a:solidFill>
                  <a:srgbClr val="DAD1E6"/>
                </a:solidFill>
                <a:latin typeface="Arimo Bold"/>
                <a:ea typeface="Arimo Bold"/>
                <a:cs typeface="Arimo Bold"/>
                <a:sym typeface="Arimo Bold"/>
              </a:rPr>
              <a:t>Order Placement</a:t>
            </a:r>
          </a:p>
        </p:txBody>
      </p:sp>
      <p:sp>
        <p:nvSpPr>
          <p:cNvPr name="TextBox 15" id="15"/>
          <p:cNvSpPr txBox="true"/>
          <p:nvPr/>
        </p:nvSpPr>
        <p:spPr>
          <a:xfrm rot="0">
            <a:off x="9649122" y="3511749"/>
            <a:ext cx="7661970" cy="637134"/>
          </a:xfrm>
          <a:prstGeom prst="rect">
            <a:avLst/>
          </a:prstGeom>
        </p:spPr>
        <p:txBody>
          <a:bodyPr anchor="t" rtlCol="false" tIns="0" lIns="0" bIns="0" rIns="0">
            <a:spAutoFit/>
          </a:bodyPr>
          <a:lstStyle/>
          <a:p>
            <a:pPr algn="l">
              <a:lnSpc>
                <a:spcPts val="3500"/>
              </a:lnSpc>
            </a:pPr>
            <a:r>
              <a:rPr lang="en-US" sz="2187">
                <a:solidFill>
                  <a:srgbClr val="DAD1E6"/>
                </a:solidFill>
                <a:latin typeface="Fira Sans"/>
                <a:ea typeface="Fira Sans"/>
                <a:cs typeface="Fira Sans"/>
                <a:sym typeface="Fira Sans"/>
              </a:rPr>
              <a:t>Submit your order through our app with a few clicks.</a:t>
            </a:r>
          </a:p>
        </p:txBody>
      </p:sp>
      <p:grpSp>
        <p:nvGrpSpPr>
          <p:cNvPr name="Group 16" id="16"/>
          <p:cNvGrpSpPr/>
          <p:nvPr/>
        </p:nvGrpSpPr>
        <p:grpSpPr>
          <a:xfrm rot="0">
            <a:off x="7834908" y="5052715"/>
            <a:ext cx="1395561" cy="2233018"/>
            <a:chOff x="0" y="0"/>
            <a:chExt cx="1860748" cy="2977357"/>
          </a:xfrm>
        </p:grpSpPr>
        <p:sp>
          <p:nvSpPr>
            <p:cNvPr name="Freeform 17" id="17" descr="preencoded.png"/>
            <p:cNvSpPr/>
            <p:nvPr/>
          </p:nvSpPr>
          <p:spPr>
            <a:xfrm flipH="false" flipV="false" rot="0">
              <a:off x="0" y="0"/>
              <a:ext cx="1860804" cy="2977388"/>
            </a:xfrm>
            <a:custGeom>
              <a:avLst/>
              <a:gdLst/>
              <a:ahLst/>
              <a:cxnLst/>
              <a:rect r="r" b="b" t="t" l="l"/>
              <a:pathLst>
                <a:path h="2977388" w="1860804">
                  <a:moveTo>
                    <a:pt x="0" y="0"/>
                  </a:moveTo>
                  <a:lnTo>
                    <a:pt x="1860804" y="0"/>
                  </a:lnTo>
                  <a:lnTo>
                    <a:pt x="1860804" y="2977388"/>
                  </a:lnTo>
                  <a:lnTo>
                    <a:pt x="0" y="2977388"/>
                  </a:lnTo>
                  <a:lnTo>
                    <a:pt x="0" y="0"/>
                  </a:lnTo>
                  <a:close/>
                </a:path>
              </a:pathLst>
            </a:custGeom>
            <a:blipFill>
              <a:blip r:embed="rId6"/>
              <a:stretch>
                <a:fillRect l="-259" t="0" r="-256" b="1"/>
              </a:stretch>
            </a:blipFill>
          </p:spPr>
        </p:sp>
      </p:grpSp>
      <p:sp>
        <p:nvSpPr>
          <p:cNvPr name="TextBox 18" id="18"/>
          <p:cNvSpPr txBox="true"/>
          <p:nvPr/>
        </p:nvSpPr>
        <p:spPr>
          <a:xfrm rot="0">
            <a:off x="9649122" y="5274617"/>
            <a:ext cx="3489126" cy="493216"/>
          </a:xfrm>
          <a:prstGeom prst="rect">
            <a:avLst/>
          </a:prstGeom>
        </p:spPr>
        <p:txBody>
          <a:bodyPr anchor="t" rtlCol="false" tIns="0" lIns="0" bIns="0" rIns="0">
            <a:spAutoFit/>
          </a:bodyPr>
          <a:lstStyle/>
          <a:p>
            <a:pPr algn="l">
              <a:lnSpc>
                <a:spcPts val="3374"/>
              </a:lnSpc>
            </a:pPr>
            <a:r>
              <a:rPr lang="en-US" sz="2687" b="true">
                <a:solidFill>
                  <a:srgbClr val="DAD1E6"/>
                </a:solidFill>
                <a:latin typeface="Arimo Bold"/>
                <a:ea typeface="Arimo Bold"/>
                <a:cs typeface="Arimo Bold"/>
                <a:sym typeface="Arimo Bold"/>
              </a:rPr>
              <a:t>Order Processing</a:t>
            </a:r>
          </a:p>
        </p:txBody>
      </p:sp>
      <p:sp>
        <p:nvSpPr>
          <p:cNvPr name="TextBox 19" id="19"/>
          <p:cNvSpPr txBox="true"/>
          <p:nvPr/>
        </p:nvSpPr>
        <p:spPr>
          <a:xfrm rot="0">
            <a:off x="9649122" y="5744766"/>
            <a:ext cx="7661970" cy="637134"/>
          </a:xfrm>
          <a:prstGeom prst="rect">
            <a:avLst/>
          </a:prstGeom>
        </p:spPr>
        <p:txBody>
          <a:bodyPr anchor="t" rtlCol="false" tIns="0" lIns="0" bIns="0" rIns="0">
            <a:spAutoFit/>
          </a:bodyPr>
          <a:lstStyle/>
          <a:p>
            <a:pPr algn="l">
              <a:lnSpc>
                <a:spcPts val="3500"/>
              </a:lnSpc>
            </a:pPr>
            <a:r>
              <a:rPr lang="en-US" sz="2187">
                <a:solidFill>
                  <a:srgbClr val="DAD1E6"/>
                </a:solidFill>
                <a:latin typeface="Fira Sans"/>
                <a:ea typeface="Fira Sans"/>
                <a:cs typeface="Fira Sans"/>
                <a:sym typeface="Fira Sans"/>
              </a:rPr>
              <a:t>Our team efficiently prepares and packages your snacks.</a:t>
            </a:r>
          </a:p>
        </p:txBody>
      </p:sp>
      <p:grpSp>
        <p:nvGrpSpPr>
          <p:cNvPr name="Group 20" id="20"/>
          <p:cNvGrpSpPr/>
          <p:nvPr/>
        </p:nvGrpSpPr>
        <p:grpSpPr>
          <a:xfrm rot="0">
            <a:off x="7834908" y="7285732"/>
            <a:ext cx="1395561" cy="2233018"/>
            <a:chOff x="0" y="0"/>
            <a:chExt cx="1860748" cy="2977357"/>
          </a:xfrm>
        </p:grpSpPr>
        <p:sp>
          <p:nvSpPr>
            <p:cNvPr name="Freeform 21" id="21" descr="preencoded.png"/>
            <p:cNvSpPr/>
            <p:nvPr/>
          </p:nvSpPr>
          <p:spPr>
            <a:xfrm flipH="false" flipV="false" rot="0">
              <a:off x="0" y="0"/>
              <a:ext cx="1860804" cy="2977388"/>
            </a:xfrm>
            <a:custGeom>
              <a:avLst/>
              <a:gdLst/>
              <a:ahLst/>
              <a:cxnLst/>
              <a:rect r="r" b="b" t="t" l="l"/>
              <a:pathLst>
                <a:path h="2977388" w="1860804">
                  <a:moveTo>
                    <a:pt x="0" y="0"/>
                  </a:moveTo>
                  <a:lnTo>
                    <a:pt x="1860804" y="0"/>
                  </a:lnTo>
                  <a:lnTo>
                    <a:pt x="1860804" y="2977388"/>
                  </a:lnTo>
                  <a:lnTo>
                    <a:pt x="0" y="2977388"/>
                  </a:lnTo>
                  <a:lnTo>
                    <a:pt x="0" y="0"/>
                  </a:lnTo>
                  <a:close/>
                </a:path>
              </a:pathLst>
            </a:custGeom>
            <a:blipFill>
              <a:blip r:embed="rId7"/>
              <a:stretch>
                <a:fillRect l="-259" t="0" r="-256" b="1"/>
              </a:stretch>
            </a:blipFill>
          </p:spPr>
        </p:sp>
      </p:grpSp>
      <p:sp>
        <p:nvSpPr>
          <p:cNvPr name="TextBox 22" id="22"/>
          <p:cNvSpPr txBox="true"/>
          <p:nvPr/>
        </p:nvSpPr>
        <p:spPr>
          <a:xfrm rot="0">
            <a:off x="9649122" y="7507635"/>
            <a:ext cx="3489126" cy="493216"/>
          </a:xfrm>
          <a:prstGeom prst="rect">
            <a:avLst/>
          </a:prstGeom>
        </p:spPr>
        <p:txBody>
          <a:bodyPr anchor="t" rtlCol="false" tIns="0" lIns="0" bIns="0" rIns="0">
            <a:spAutoFit/>
          </a:bodyPr>
          <a:lstStyle/>
          <a:p>
            <a:pPr algn="l">
              <a:lnSpc>
                <a:spcPts val="3374"/>
              </a:lnSpc>
            </a:pPr>
            <a:r>
              <a:rPr lang="en-US" sz="2687" b="true">
                <a:solidFill>
                  <a:srgbClr val="DAD1E6"/>
                </a:solidFill>
                <a:latin typeface="Arimo Bold"/>
                <a:ea typeface="Arimo Bold"/>
                <a:cs typeface="Arimo Bold"/>
                <a:sym typeface="Arimo Bold"/>
              </a:rPr>
              <a:t>Delivery Dispatch</a:t>
            </a:r>
          </a:p>
        </p:txBody>
      </p:sp>
      <p:sp>
        <p:nvSpPr>
          <p:cNvPr name="TextBox 23" id="23"/>
          <p:cNvSpPr txBox="true"/>
          <p:nvPr/>
        </p:nvSpPr>
        <p:spPr>
          <a:xfrm rot="0">
            <a:off x="9649122" y="7977782"/>
            <a:ext cx="7661970" cy="1083766"/>
          </a:xfrm>
          <a:prstGeom prst="rect">
            <a:avLst/>
          </a:prstGeom>
        </p:spPr>
        <p:txBody>
          <a:bodyPr anchor="t" rtlCol="false" tIns="0" lIns="0" bIns="0" rIns="0">
            <a:spAutoFit/>
          </a:bodyPr>
          <a:lstStyle/>
          <a:p>
            <a:pPr algn="l">
              <a:lnSpc>
                <a:spcPts val="3500"/>
              </a:lnSpc>
            </a:pPr>
            <a:r>
              <a:rPr lang="en-US" sz="2187">
                <a:solidFill>
                  <a:srgbClr val="DAD1E6"/>
                </a:solidFill>
                <a:latin typeface="Fira Sans"/>
                <a:ea typeface="Fira Sans"/>
                <a:cs typeface="Fira Sans"/>
                <a:sym typeface="Fira Sans"/>
              </a:rPr>
              <a:t>Our drivers quickly deliver your snacks directly to your location.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18288000" cy="3544044"/>
            <a:chOff x="0" y="0"/>
            <a:chExt cx="24384000" cy="4725392"/>
          </a:xfrm>
        </p:grpSpPr>
        <p:sp>
          <p:nvSpPr>
            <p:cNvPr name="Freeform 9" id="9" descr="preencoded.png"/>
            <p:cNvSpPr/>
            <p:nvPr/>
          </p:nvSpPr>
          <p:spPr>
            <a:xfrm flipH="false" flipV="false" rot="0">
              <a:off x="0" y="0"/>
              <a:ext cx="24384000" cy="4725416"/>
            </a:xfrm>
            <a:custGeom>
              <a:avLst/>
              <a:gdLst/>
              <a:ahLst/>
              <a:cxnLst/>
              <a:rect r="r" b="b" t="t" l="l"/>
              <a:pathLst>
                <a:path h="4725416" w="24384000">
                  <a:moveTo>
                    <a:pt x="0" y="0"/>
                  </a:moveTo>
                  <a:lnTo>
                    <a:pt x="24384000" y="0"/>
                  </a:lnTo>
                  <a:lnTo>
                    <a:pt x="24384000" y="4725416"/>
                  </a:lnTo>
                  <a:lnTo>
                    <a:pt x="0" y="4725416"/>
                  </a:lnTo>
                  <a:lnTo>
                    <a:pt x="0" y="0"/>
                  </a:lnTo>
                  <a:close/>
                </a:path>
              </a:pathLst>
            </a:custGeom>
            <a:blipFill>
              <a:blip r:embed="rId4"/>
              <a:stretch>
                <a:fillRect l="-10" t="0" r="-10" b="0"/>
              </a:stretch>
            </a:blipFill>
          </p:spPr>
        </p:sp>
      </p:grpSp>
      <p:sp>
        <p:nvSpPr>
          <p:cNvPr name="TextBox 10" id="10"/>
          <p:cNvSpPr txBox="true"/>
          <p:nvPr/>
        </p:nvSpPr>
        <p:spPr>
          <a:xfrm rot="0">
            <a:off x="1028700" y="4421311"/>
            <a:ext cx="12402591" cy="1000274"/>
          </a:xfrm>
          <a:prstGeom prst="rect">
            <a:avLst/>
          </a:prstGeom>
        </p:spPr>
        <p:txBody>
          <a:bodyPr anchor="t" rtlCol="false" tIns="0" lIns="0" bIns="0" rIns="0">
            <a:spAutoFit/>
          </a:bodyPr>
          <a:lstStyle/>
          <a:p>
            <a:pPr algn="l">
              <a:lnSpc>
                <a:spcPts val="6936"/>
              </a:lnSpc>
            </a:pPr>
            <a:r>
              <a:rPr lang="en-US" sz="5562" b="true">
                <a:solidFill>
                  <a:srgbClr val="F94CAF"/>
                </a:solidFill>
                <a:latin typeface="Arimo Bold"/>
                <a:ea typeface="Arimo Bold"/>
                <a:cs typeface="Arimo Bold"/>
                <a:sym typeface="Arimo Bold"/>
              </a:rPr>
              <a:t>Rewards Program for Loyal Customers</a:t>
            </a:r>
          </a:p>
        </p:txBody>
      </p:sp>
      <p:sp>
        <p:nvSpPr>
          <p:cNvPr name="TextBox 11" id="11"/>
          <p:cNvSpPr txBox="true"/>
          <p:nvPr/>
        </p:nvSpPr>
        <p:spPr>
          <a:xfrm rot="0">
            <a:off x="1062857" y="6260752"/>
            <a:ext cx="16303526"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Our rewards program is designed to show our appreciation for loyal customers.</a:t>
            </a:r>
          </a:p>
        </p:txBody>
      </p:sp>
      <p:grpSp>
        <p:nvGrpSpPr>
          <p:cNvPr name="Group 12" id="12"/>
          <p:cNvGrpSpPr/>
          <p:nvPr/>
        </p:nvGrpSpPr>
        <p:grpSpPr>
          <a:xfrm rot="0">
            <a:off x="992238" y="7129909"/>
            <a:ext cx="637795" cy="637890"/>
            <a:chOff x="0" y="0"/>
            <a:chExt cx="850393" cy="850520"/>
          </a:xfrm>
        </p:grpSpPr>
        <p:sp>
          <p:nvSpPr>
            <p:cNvPr name="Freeform 13" id="1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33550"/>
            </a:solidFill>
          </p:spPr>
        </p:sp>
      </p:grpSp>
      <p:sp>
        <p:nvSpPr>
          <p:cNvPr name="TextBox 14" id="14"/>
          <p:cNvSpPr txBox="true"/>
          <p:nvPr/>
        </p:nvSpPr>
        <p:spPr>
          <a:xfrm rot="0">
            <a:off x="1204764" y="7312373"/>
            <a:ext cx="212675" cy="349151"/>
          </a:xfrm>
          <a:prstGeom prst="rect">
            <a:avLst/>
          </a:prstGeom>
        </p:spPr>
        <p:txBody>
          <a:bodyPr anchor="t" rtlCol="false" tIns="0" lIns="0" bIns="0" rIns="0">
            <a:spAutoFit/>
          </a:bodyPr>
          <a:lstStyle/>
          <a:p>
            <a:pPr algn="ctr">
              <a:lnSpc>
                <a:spcPts val="3312"/>
              </a:lnSpc>
            </a:pPr>
            <a:r>
              <a:rPr lang="en-US" sz="3311" b="true">
                <a:solidFill>
                  <a:srgbClr val="DAD1E6"/>
                </a:solidFill>
                <a:latin typeface="Arimo Bold"/>
                <a:ea typeface="Arimo Bold"/>
                <a:cs typeface="Arimo Bold"/>
                <a:sym typeface="Arimo Bold"/>
              </a:rPr>
              <a:t>1</a:t>
            </a:r>
          </a:p>
        </p:txBody>
      </p:sp>
      <p:sp>
        <p:nvSpPr>
          <p:cNvPr name="TextBox 15" id="15"/>
          <p:cNvSpPr txBox="true"/>
          <p:nvPr/>
        </p:nvSpPr>
        <p:spPr>
          <a:xfrm rot="0">
            <a:off x="1913632" y="7053709"/>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Earn Points</a:t>
            </a:r>
          </a:p>
        </p:txBody>
      </p:sp>
      <p:sp>
        <p:nvSpPr>
          <p:cNvPr name="TextBox 16" id="16"/>
          <p:cNvSpPr txBox="true"/>
          <p:nvPr/>
        </p:nvSpPr>
        <p:spPr>
          <a:xfrm rot="0">
            <a:off x="1913632" y="7552432"/>
            <a:ext cx="4324052"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Accumulate points for every order you place.</a:t>
            </a:r>
          </a:p>
        </p:txBody>
      </p:sp>
      <p:grpSp>
        <p:nvGrpSpPr>
          <p:cNvPr name="Group 17" id="17"/>
          <p:cNvGrpSpPr/>
          <p:nvPr/>
        </p:nvGrpSpPr>
        <p:grpSpPr>
          <a:xfrm rot="0">
            <a:off x="6521202" y="7129909"/>
            <a:ext cx="637795" cy="637890"/>
            <a:chOff x="0" y="0"/>
            <a:chExt cx="850393" cy="850520"/>
          </a:xfrm>
        </p:grpSpPr>
        <p:sp>
          <p:nvSpPr>
            <p:cNvPr name="Freeform 18" id="18"/>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33550"/>
            </a:solidFill>
          </p:spPr>
        </p:sp>
      </p:grpSp>
      <p:sp>
        <p:nvSpPr>
          <p:cNvPr name="TextBox 19" id="19"/>
          <p:cNvSpPr txBox="true"/>
          <p:nvPr/>
        </p:nvSpPr>
        <p:spPr>
          <a:xfrm rot="0">
            <a:off x="6733729" y="7312373"/>
            <a:ext cx="212675" cy="349151"/>
          </a:xfrm>
          <a:prstGeom prst="rect">
            <a:avLst/>
          </a:prstGeom>
        </p:spPr>
        <p:txBody>
          <a:bodyPr anchor="t" rtlCol="false" tIns="0" lIns="0" bIns="0" rIns="0">
            <a:spAutoFit/>
          </a:bodyPr>
          <a:lstStyle/>
          <a:p>
            <a:pPr algn="ctr">
              <a:lnSpc>
                <a:spcPts val="3312"/>
              </a:lnSpc>
            </a:pPr>
            <a:r>
              <a:rPr lang="en-US" sz="3311" b="true">
                <a:solidFill>
                  <a:srgbClr val="DAD1E6"/>
                </a:solidFill>
                <a:latin typeface="Arimo Bold"/>
                <a:ea typeface="Arimo Bold"/>
                <a:cs typeface="Arimo Bold"/>
                <a:sym typeface="Arimo Bold"/>
              </a:rPr>
              <a:t>2</a:t>
            </a:r>
          </a:p>
        </p:txBody>
      </p:sp>
      <p:sp>
        <p:nvSpPr>
          <p:cNvPr name="TextBox 20" id="20"/>
          <p:cNvSpPr txBox="true"/>
          <p:nvPr/>
        </p:nvSpPr>
        <p:spPr>
          <a:xfrm rot="0">
            <a:off x="7442598" y="7053709"/>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Redeem Rewards</a:t>
            </a:r>
          </a:p>
        </p:txBody>
      </p:sp>
      <p:sp>
        <p:nvSpPr>
          <p:cNvPr name="TextBox 21" id="21"/>
          <p:cNvSpPr txBox="true"/>
          <p:nvPr/>
        </p:nvSpPr>
        <p:spPr>
          <a:xfrm rot="0">
            <a:off x="7442598" y="7552432"/>
            <a:ext cx="4324052"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Use your accumulated points for discounts, free items, and exclusive deals.</a:t>
            </a:r>
          </a:p>
        </p:txBody>
      </p:sp>
      <p:grpSp>
        <p:nvGrpSpPr>
          <p:cNvPr name="Group 22" id="22"/>
          <p:cNvGrpSpPr/>
          <p:nvPr/>
        </p:nvGrpSpPr>
        <p:grpSpPr>
          <a:xfrm rot="0">
            <a:off x="12050166" y="7129909"/>
            <a:ext cx="637794" cy="637890"/>
            <a:chOff x="0" y="0"/>
            <a:chExt cx="850392" cy="850520"/>
          </a:xfrm>
        </p:grpSpPr>
        <p:sp>
          <p:nvSpPr>
            <p:cNvPr name="Freeform 23" id="2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33550"/>
            </a:solidFill>
          </p:spPr>
        </p:sp>
      </p:grpSp>
      <p:sp>
        <p:nvSpPr>
          <p:cNvPr name="TextBox 24" id="24"/>
          <p:cNvSpPr txBox="true"/>
          <p:nvPr/>
        </p:nvSpPr>
        <p:spPr>
          <a:xfrm rot="0">
            <a:off x="12262694" y="7312373"/>
            <a:ext cx="212675" cy="349151"/>
          </a:xfrm>
          <a:prstGeom prst="rect">
            <a:avLst/>
          </a:prstGeom>
        </p:spPr>
        <p:txBody>
          <a:bodyPr anchor="t" rtlCol="false" tIns="0" lIns="0" bIns="0" rIns="0">
            <a:spAutoFit/>
          </a:bodyPr>
          <a:lstStyle/>
          <a:p>
            <a:pPr algn="ctr">
              <a:lnSpc>
                <a:spcPts val="3312"/>
              </a:lnSpc>
            </a:pPr>
            <a:r>
              <a:rPr lang="en-US" sz="3311" b="true">
                <a:solidFill>
                  <a:srgbClr val="DAD1E6"/>
                </a:solidFill>
                <a:latin typeface="Arimo Bold"/>
                <a:ea typeface="Arimo Bold"/>
                <a:cs typeface="Arimo Bold"/>
                <a:sym typeface="Arimo Bold"/>
              </a:rPr>
              <a:t>3</a:t>
            </a:r>
          </a:p>
        </p:txBody>
      </p:sp>
      <p:sp>
        <p:nvSpPr>
          <p:cNvPr name="TextBox 25" id="25"/>
          <p:cNvSpPr txBox="true"/>
          <p:nvPr/>
        </p:nvSpPr>
        <p:spPr>
          <a:xfrm rot="0">
            <a:off x="12971561" y="7053709"/>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Exclusive Offers</a:t>
            </a:r>
          </a:p>
        </p:txBody>
      </p:sp>
      <p:sp>
        <p:nvSpPr>
          <p:cNvPr name="TextBox 26" id="26"/>
          <p:cNvSpPr txBox="true"/>
          <p:nvPr/>
        </p:nvSpPr>
        <p:spPr>
          <a:xfrm rot="0">
            <a:off x="12971561" y="7552432"/>
            <a:ext cx="4324052"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Enjoy special offers and promotions reserved for our loyal customers.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18288000" cy="3544044"/>
            <a:chOff x="0" y="0"/>
            <a:chExt cx="24384000" cy="4725392"/>
          </a:xfrm>
        </p:grpSpPr>
        <p:sp>
          <p:nvSpPr>
            <p:cNvPr name="Freeform 9" id="9" descr="preencoded.png"/>
            <p:cNvSpPr/>
            <p:nvPr/>
          </p:nvSpPr>
          <p:spPr>
            <a:xfrm flipH="false" flipV="false" rot="0">
              <a:off x="0" y="0"/>
              <a:ext cx="24384000" cy="4725416"/>
            </a:xfrm>
            <a:custGeom>
              <a:avLst/>
              <a:gdLst/>
              <a:ahLst/>
              <a:cxnLst/>
              <a:rect r="r" b="b" t="t" l="l"/>
              <a:pathLst>
                <a:path h="4725416" w="24384000">
                  <a:moveTo>
                    <a:pt x="0" y="0"/>
                  </a:moveTo>
                  <a:lnTo>
                    <a:pt x="24384000" y="0"/>
                  </a:lnTo>
                  <a:lnTo>
                    <a:pt x="24384000" y="4725416"/>
                  </a:lnTo>
                  <a:lnTo>
                    <a:pt x="0" y="4725416"/>
                  </a:lnTo>
                  <a:lnTo>
                    <a:pt x="0" y="0"/>
                  </a:lnTo>
                  <a:close/>
                </a:path>
              </a:pathLst>
            </a:custGeom>
            <a:blipFill>
              <a:blip r:embed="rId4"/>
              <a:stretch>
                <a:fillRect l="-10" t="0" r="-10" b="0"/>
              </a:stretch>
            </a:blipFill>
          </p:spPr>
        </p:sp>
      </p:grpSp>
      <p:sp>
        <p:nvSpPr>
          <p:cNvPr name="TextBox 10" id="10"/>
          <p:cNvSpPr txBox="true"/>
          <p:nvPr/>
        </p:nvSpPr>
        <p:spPr>
          <a:xfrm rot="0">
            <a:off x="1285280" y="4048719"/>
            <a:ext cx="7441555" cy="1000274"/>
          </a:xfrm>
          <a:prstGeom prst="rect">
            <a:avLst/>
          </a:prstGeom>
        </p:spPr>
        <p:txBody>
          <a:bodyPr anchor="t" rtlCol="false" tIns="0" lIns="0" bIns="0" rIns="0">
            <a:spAutoFit/>
          </a:bodyPr>
          <a:lstStyle/>
          <a:p>
            <a:pPr algn="l">
              <a:lnSpc>
                <a:spcPts val="6936"/>
              </a:lnSpc>
            </a:pPr>
            <a:r>
              <a:rPr lang="en-US" sz="5562" b="true">
                <a:solidFill>
                  <a:srgbClr val="F94CAF"/>
                </a:solidFill>
                <a:latin typeface="Arimo Bold"/>
                <a:ea typeface="Arimo Bold"/>
                <a:cs typeface="Arimo Bold"/>
                <a:sym typeface="Arimo Bold"/>
              </a:rPr>
              <a:t>24/7 Customer Support</a:t>
            </a:r>
          </a:p>
        </p:txBody>
      </p:sp>
      <p:sp>
        <p:nvSpPr>
          <p:cNvPr name="TextBox 11" id="11"/>
          <p:cNvSpPr txBox="true"/>
          <p:nvPr/>
        </p:nvSpPr>
        <p:spPr>
          <a:xfrm rot="0">
            <a:off x="955774" y="5944343"/>
            <a:ext cx="16303526"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We're always here to help you with any questions or concerns.</a:t>
            </a:r>
          </a:p>
        </p:txBody>
      </p:sp>
      <p:sp>
        <p:nvSpPr>
          <p:cNvPr name="Freeform 12" id="12"/>
          <p:cNvSpPr/>
          <p:nvPr/>
        </p:nvSpPr>
        <p:spPr>
          <a:xfrm flipH="false" flipV="false" rot="0">
            <a:off x="987475" y="6496942"/>
            <a:ext cx="16313085" cy="2920936"/>
          </a:xfrm>
          <a:custGeom>
            <a:avLst/>
            <a:gdLst/>
            <a:ahLst/>
            <a:cxnLst/>
            <a:rect r="r" b="b" t="t" l="l"/>
            <a:pathLst>
              <a:path h="2920936" w="16313085">
                <a:moveTo>
                  <a:pt x="0" y="0"/>
                </a:moveTo>
                <a:lnTo>
                  <a:pt x="16313085" y="0"/>
                </a:lnTo>
                <a:lnTo>
                  <a:pt x="16313085" y="2920936"/>
                </a:lnTo>
                <a:lnTo>
                  <a:pt x="0" y="29209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001762" y="6511230"/>
            <a:ext cx="16284511" cy="812864"/>
            <a:chOff x="0" y="0"/>
            <a:chExt cx="21712682" cy="1083818"/>
          </a:xfrm>
        </p:grpSpPr>
        <p:sp>
          <p:nvSpPr>
            <p:cNvPr name="Freeform 14" id="14"/>
            <p:cNvSpPr/>
            <p:nvPr/>
          </p:nvSpPr>
          <p:spPr>
            <a:xfrm flipH="false" flipV="false" rot="0">
              <a:off x="0" y="0"/>
              <a:ext cx="21712682" cy="1083818"/>
            </a:xfrm>
            <a:custGeom>
              <a:avLst/>
              <a:gdLst/>
              <a:ahLst/>
              <a:cxnLst/>
              <a:rect r="r" b="b" t="t" l="l"/>
              <a:pathLst>
                <a:path h="1083818" w="21712682">
                  <a:moveTo>
                    <a:pt x="0" y="0"/>
                  </a:moveTo>
                  <a:lnTo>
                    <a:pt x="21712682" y="0"/>
                  </a:lnTo>
                  <a:lnTo>
                    <a:pt x="21712682" y="1083818"/>
                  </a:lnTo>
                  <a:lnTo>
                    <a:pt x="0" y="1083818"/>
                  </a:lnTo>
                  <a:close/>
                </a:path>
              </a:pathLst>
            </a:custGeom>
            <a:solidFill>
              <a:srgbClr val="FFFFFF">
                <a:alpha val="3922"/>
              </a:srgbClr>
            </a:solidFill>
          </p:spPr>
        </p:sp>
      </p:grpSp>
      <p:sp>
        <p:nvSpPr>
          <p:cNvPr name="TextBox 15" id="15"/>
          <p:cNvSpPr txBox="true"/>
          <p:nvPr/>
        </p:nvSpPr>
        <p:spPr>
          <a:xfrm rot="0">
            <a:off x="1285280" y="6500366"/>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Live Chat</a:t>
            </a:r>
          </a:p>
        </p:txBody>
      </p:sp>
      <p:sp>
        <p:nvSpPr>
          <p:cNvPr name="TextBox 16" id="16"/>
          <p:cNvSpPr txBox="true"/>
          <p:nvPr/>
        </p:nvSpPr>
        <p:spPr>
          <a:xfrm rot="0">
            <a:off x="9432280" y="6500366"/>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Chat with a representative directly through our app.</a:t>
            </a:r>
          </a:p>
        </p:txBody>
      </p:sp>
      <p:grpSp>
        <p:nvGrpSpPr>
          <p:cNvPr name="Group 17" id="17"/>
          <p:cNvGrpSpPr/>
          <p:nvPr/>
        </p:nvGrpSpPr>
        <p:grpSpPr>
          <a:xfrm rot="0">
            <a:off x="1001762" y="7324130"/>
            <a:ext cx="16284511" cy="812864"/>
            <a:chOff x="0" y="0"/>
            <a:chExt cx="21712682" cy="1083818"/>
          </a:xfrm>
        </p:grpSpPr>
        <p:sp>
          <p:nvSpPr>
            <p:cNvPr name="Freeform 18" id="18"/>
            <p:cNvSpPr/>
            <p:nvPr/>
          </p:nvSpPr>
          <p:spPr>
            <a:xfrm flipH="false" flipV="false" rot="0">
              <a:off x="0" y="0"/>
              <a:ext cx="21712682" cy="1083818"/>
            </a:xfrm>
            <a:custGeom>
              <a:avLst/>
              <a:gdLst/>
              <a:ahLst/>
              <a:cxnLst/>
              <a:rect r="r" b="b" t="t" l="l"/>
              <a:pathLst>
                <a:path h="1083818" w="21712682">
                  <a:moveTo>
                    <a:pt x="0" y="0"/>
                  </a:moveTo>
                  <a:lnTo>
                    <a:pt x="21712682" y="0"/>
                  </a:lnTo>
                  <a:lnTo>
                    <a:pt x="21712682" y="1083818"/>
                  </a:lnTo>
                  <a:lnTo>
                    <a:pt x="0" y="1083818"/>
                  </a:lnTo>
                  <a:close/>
                </a:path>
              </a:pathLst>
            </a:custGeom>
            <a:solidFill>
              <a:srgbClr val="000000">
                <a:alpha val="3922"/>
              </a:srgbClr>
            </a:solidFill>
          </p:spPr>
        </p:sp>
      </p:grpSp>
      <p:sp>
        <p:nvSpPr>
          <p:cNvPr name="TextBox 19" id="19"/>
          <p:cNvSpPr txBox="true"/>
          <p:nvPr/>
        </p:nvSpPr>
        <p:spPr>
          <a:xfrm rot="0">
            <a:off x="1285280" y="7313265"/>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Email Support</a:t>
            </a:r>
          </a:p>
        </p:txBody>
      </p:sp>
      <p:sp>
        <p:nvSpPr>
          <p:cNvPr name="TextBox 20" id="20"/>
          <p:cNvSpPr txBox="true"/>
          <p:nvPr/>
        </p:nvSpPr>
        <p:spPr>
          <a:xfrm rot="0">
            <a:off x="9432280" y="7313265"/>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Send us an email and receive a prompt response.</a:t>
            </a:r>
          </a:p>
        </p:txBody>
      </p:sp>
      <p:grpSp>
        <p:nvGrpSpPr>
          <p:cNvPr name="Group 21" id="21"/>
          <p:cNvGrpSpPr/>
          <p:nvPr/>
        </p:nvGrpSpPr>
        <p:grpSpPr>
          <a:xfrm rot="0">
            <a:off x="1001762" y="8137029"/>
            <a:ext cx="16284511" cy="1266540"/>
            <a:chOff x="0" y="0"/>
            <a:chExt cx="21712682" cy="1688720"/>
          </a:xfrm>
        </p:grpSpPr>
        <p:sp>
          <p:nvSpPr>
            <p:cNvPr name="Freeform 22" id="22"/>
            <p:cNvSpPr/>
            <p:nvPr/>
          </p:nvSpPr>
          <p:spPr>
            <a:xfrm flipH="false" flipV="false" rot="0">
              <a:off x="0" y="0"/>
              <a:ext cx="21712682" cy="1688719"/>
            </a:xfrm>
            <a:custGeom>
              <a:avLst/>
              <a:gdLst/>
              <a:ahLst/>
              <a:cxnLst/>
              <a:rect r="r" b="b" t="t" l="l"/>
              <a:pathLst>
                <a:path h="1688719" w="21712682">
                  <a:moveTo>
                    <a:pt x="0" y="0"/>
                  </a:moveTo>
                  <a:lnTo>
                    <a:pt x="21712682" y="0"/>
                  </a:lnTo>
                  <a:lnTo>
                    <a:pt x="21712682" y="1688719"/>
                  </a:lnTo>
                  <a:lnTo>
                    <a:pt x="0" y="1688719"/>
                  </a:lnTo>
                  <a:close/>
                </a:path>
              </a:pathLst>
            </a:custGeom>
            <a:solidFill>
              <a:srgbClr val="FFFFFF">
                <a:alpha val="3922"/>
              </a:srgbClr>
            </a:solidFill>
          </p:spPr>
        </p:sp>
      </p:grpSp>
      <p:sp>
        <p:nvSpPr>
          <p:cNvPr name="TextBox 23" id="23"/>
          <p:cNvSpPr txBox="true"/>
          <p:nvPr/>
        </p:nvSpPr>
        <p:spPr>
          <a:xfrm rot="0">
            <a:off x="1285280" y="8126165"/>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Phone Support</a:t>
            </a:r>
          </a:p>
        </p:txBody>
      </p:sp>
      <p:sp>
        <p:nvSpPr>
          <p:cNvPr name="TextBox 24" id="24"/>
          <p:cNvSpPr txBox="true"/>
          <p:nvPr/>
        </p:nvSpPr>
        <p:spPr>
          <a:xfrm rot="0">
            <a:off x="9432280" y="8126165"/>
            <a:ext cx="7570440"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Reach out to our customer service hotline for immediate assistance.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10" id="10"/>
          <p:cNvSpPr txBox="true"/>
          <p:nvPr/>
        </p:nvSpPr>
        <p:spPr>
          <a:xfrm rot="0">
            <a:off x="7717929" y="731639"/>
            <a:ext cx="8598991" cy="863204"/>
          </a:xfrm>
          <a:prstGeom prst="rect">
            <a:avLst/>
          </a:prstGeom>
        </p:spPr>
        <p:txBody>
          <a:bodyPr anchor="t" rtlCol="false" tIns="0" lIns="0" bIns="0" rIns="0">
            <a:spAutoFit/>
          </a:bodyPr>
          <a:lstStyle/>
          <a:p>
            <a:pPr algn="l">
              <a:lnSpc>
                <a:spcPts val="6000"/>
              </a:lnSpc>
            </a:pPr>
            <a:r>
              <a:rPr lang="en-US" sz="4812" b="true">
                <a:solidFill>
                  <a:srgbClr val="F94CAF"/>
                </a:solidFill>
                <a:latin typeface="Arimo Bold"/>
                <a:ea typeface="Arimo Bold"/>
                <a:cs typeface="Arimo Bold"/>
                <a:sym typeface="Arimo Bold"/>
              </a:rPr>
              <a:t>The Future of Snack Delivery</a:t>
            </a:r>
          </a:p>
        </p:txBody>
      </p:sp>
      <p:sp>
        <p:nvSpPr>
          <p:cNvPr name="TextBox 11" id="11"/>
          <p:cNvSpPr txBox="true"/>
          <p:nvPr/>
        </p:nvSpPr>
        <p:spPr>
          <a:xfrm rot="0">
            <a:off x="7717929" y="1791891"/>
            <a:ext cx="9710142" cy="564505"/>
          </a:xfrm>
          <a:prstGeom prst="rect">
            <a:avLst/>
          </a:prstGeom>
        </p:spPr>
        <p:txBody>
          <a:bodyPr anchor="t" rtlCol="false" tIns="0" lIns="0" bIns="0" rIns="0">
            <a:spAutoFit/>
          </a:bodyPr>
          <a:lstStyle/>
          <a:p>
            <a:pPr algn="l">
              <a:lnSpc>
                <a:spcPts val="3062"/>
              </a:lnSpc>
            </a:pPr>
            <a:r>
              <a:rPr lang="en-US" sz="1874">
                <a:solidFill>
                  <a:srgbClr val="DAD1E6"/>
                </a:solidFill>
                <a:latin typeface="Fira Sans"/>
                <a:ea typeface="Fira Sans"/>
                <a:cs typeface="Fira Sans"/>
                <a:sym typeface="Fira Sans"/>
              </a:rPr>
              <a:t>Snack Squad is at the forefront of innovation in the snack delivery industry.</a:t>
            </a:r>
          </a:p>
        </p:txBody>
      </p:sp>
      <p:grpSp>
        <p:nvGrpSpPr>
          <p:cNvPr name="Group 12" id="12"/>
          <p:cNvGrpSpPr/>
          <p:nvPr/>
        </p:nvGrpSpPr>
        <p:grpSpPr>
          <a:xfrm rot="0">
            <a:off x="7717929" y="2632770"/>
            <a:ext cx="614214" cy="614214"/>
            <a:chOff x="0" y="0"/>
            <a:chExt cx="818952" cy="818952"/>
          </a:xfrm>
        </p:grpSpPr>
        <p:sp>
          <p:nvSpPr>
            <p:cNvPr name="Freeform 13" id="13" descr="preencoded.png"/>
            <p:cNvSpPr/>
            <p:nvPr/>
          </p:nvSpPr>
          <p:spPr>
            <a:xfrm flipH="false" flipV="false" rot="0">
              <a:off x="0" y="0"/>
              <a:ext cx="818896" cy="818896"/>
            </a:xfrm>
            <a:custGeom>
              <a:avLst/>
              <a:gdLst/>
              <a:ahLst/>
              <a:cxnLst/>
              <a:rect r="r" b="b" t="t" l="l"/>
              <a:pathLst>
                <a:path h="818896" w="818896">
                  <a:moveTo>
                    <a:pt x="0" y="0"/>
                  </a:moveTo>
                  <a:lnTo>
                    <a:pt x="818896" y="0"/>
                  </a:lnTo>
                  <a:lnTo>
                    <a:pt x="818896" y="818896"/>
                  </a:lnTo>
                  <a:lnTo>
                    <a:pt x="0" y="818896"/>
                  </a:lnTo>
                  <a:lnTo>
                    <a:pt x="0" y="0"/>
                  </a:lnTo>
                  <a:close/>
                </a:path>
              </a:pathLst>
            </a:custGeom>
            <a:blipFill>
              <a:blip r:embed="rId5"/>
              <a:stretch>
                <a:fillRect l="0" t="0" r="-6" b="-6"/>
              </a:stretch>
            </a:blipFill>
          </p:spPr>
        </p:sp>
      </p:grpSp>
      <p:sp>
        <p:nvSpPr>
          <p:cNvPr name="TextBox 14" id="14"/>
          <p:cNvSpPr txBox="true"/>
          <p:nvPr/>
        </p:nvSpPr>
        <p:spPr>
          <a:xfrm rot="0">
            <a:off x="7717929" y="3435549"/>
            <a:ext cx="3530948" cy="441126"/>
          </a:xfrm>
          <a:prstGeom prst="rect">
            <a:avLst/>
          </a:prstGeom>
        </p:spPr>
        <p:txBody>
          <a:bodyPr anchor="t" rtlCol="false" tIns="0" lIns="0" bIns="0" rIns="0">
            <a:spAutoFit/>
          </a:bodyPr>
          <a:lstStyle/>
          <a:p>
            <a:pPr algn="l">
              <a:lnSpc>
                <a:spcPts val="3000"/>
              </a:lnSpc>
            </a:pPr>
            <a:r>
              <a:rPr lang="en-US" sz="2375" b="true">
                <a:solidFill>
                  <a:srgbClr val="DAD1E6"/>
                </a:solidFill>
                <a:latin typeface="Arimo Bold"/>
                <a:ea typeface="Arimo Bold"/>
                <a:cs typeface="Arimo Bold"/>
                <a:sym typeface="Arimo Bold"/>
              </a:rPr>
              <a:t>Cutting-edge Technology</a:t>
            </a:r>
          </a:p>
        </p:txBody>
      </p:sp>
      <p:sp>
        <p:nvSpPr>
          <p:cNvPr name="TextBox 15" id="15"/>
          <p:cNvSpPr txBox="true"/>
          <p:nvPr/>
        </p:nvSpPr>
        <p:spPr>
          <a:xfrm rot="0">
            <a:off x="7717929" y="3852565"/>
            <a:ext cx="9710142" cy="564505"/>
          </a:xfrm>
          <a:prstGeom prst="rect">
            <a:avLst/>
          </a:prstGeom>
        </p:spPr>
        <p:txBody>
          <a:bodyPr anchor="t" rtlCol="false" tIns="0" lIns="0" bIns="0" rIns="0">
            <a:spAutoFit/>
          </a:bodyPr>
          <a:lstStyle/>
          <a:p>
            <a:pPr algn="l">
              <a:lnSpc>
                <a:spcPts val="3062"/>
              </a:lnSpc>
            </a:pPr>
            <a:r>
              <a:rPr lang="en-US" sz="1874">
                <a:solidFill>
                  <a:srgbClr val="DAD1E6"/>
                </a:solidFill>
                <a:latin typeface="Fira Sans"/>
                <a:ea typeface="Fira Sans"/>
                <a:cs typeface="Fira Sans"/>
                <a:sym typeface="Fira Sans"/>
              </a:rPr>
              <a:t>We utilize advanced technologies to streamline our operations.</a:t>
            </a:r>
          </a:p>
        </p:txBody>
      </p:sp>
      <p:grpSp>
        <p:nvGrpSpPr>
          <p:cNvPr name="Group 16" id="16"/>
          <p:cNvGrpSpPr/>
          <p:nvPr/>
        </p:nvGrpSpPr>
        <p:grpSpPr>
          <a:xfrm rot="0">
            <a:off x="7717929" y="5154215"/>
            <a:ext cx="614214" cy="614214"/>
            <a:chOff x="0" y="0"/>
            <a:chExt cx="818952" cy="818952"/>
          </a:xfrm>
        </p:grpSpPr>
        <p:sp>
          <p:nvSpPr>
            <p:cNvPr name="Freeform 17" id="17" descr="preencoded.png"/>
            <p:cNvSpPr/>
            <p:nvPr/>
          </p:nvSpPr>
          <p:spPr>
            <a:xfrm flipH="false" flipV="false" rot="0">
              <a:off x="0" y="0"/>
              <a:ext cx="818896" cy="818896"/>
            </a:xfrm>
            <a:custGeom>
              <a:avLst/>
              <a:gdLst/>
              <a:ahLst/>
              <a:cxnLst/>
              <a:rect r="r" b="b" t="t" l="l"/>
              <a:pathLst>
                <a:path h="818896" w="818896">
                  <a:moveTo>
                    <a:pt x="0" y="0"/>
                  </a:moveTo>
                  <a:lnTo>
                    <a:pt x="818896" y="0"/>
                  </a:lnTo>
                  <a:lnTo>
                    <a:pt x="818896" y="818896"/>
                  </a:lnTo>
                  <a:lnTo>
                    <a:pt x="0" y="818896"/>
                  </a:lnTo>
                  <a:lnTo>
                    <a:pt x="0" y="0"/>
                  </a:lnTo>
                  <a:close/>
                </a:path>
              </a:pathLst>
            </a:custGeom>
            <a:blipFill>
              <a:blip r:embed="rId6"/>
              <a:stretch>
                <a:fillRect l="0" t="0" r="-6" b="-6"/>
              </a:stretch>
            </a:blipFill>
          </p:spPr>
        </p:sp>
      </p:grpSp>
      <p:sp>
        <p:nvSpPr>
          <p:cNvPr name="TextBox 18" id="18"/>
          <p:cNvSpPr txBox="true"/>
          <p:nvPr/>
        </p:nvSpPr>
        <p:spPr>
          <a:xfrm rot="0">
            <a:off x="7717929" y="5956995"/>
            <a:ext cx="3223915" cy="441126"/>
          </a:xfrm>
          <a:prstGeom prst="rect">
            <a:avLst/>
          </a:prstGeom>
        </p:spPr>
        <p:txBody>
          <a:bodyPr anchor="t" rtlCol="false" tIns="0" lIns="0" bIns="0" rIns="0">
            <a:spAutoFit/>
          </a:bodyPr>
          <a:lstStyle/>
          <a:p>
            <a:pPr algn="l">
              <a:lnSpc>
                <a:spcPts val="3000"/>
              </a:lnSpc>
            </a:pPr>
            <a:r>
              <a:rPr lang="en-US" sz="2375" b="true">
                <a:solidFill>
                  <a:srgbClr val="DAD1E6"/>
                </a:solidFill>
                <a:latin typeface="Arimo Bold"/>
                <a:ea typeface="Arimo Bold"/>
                <a:cs typeface="Arimo Bold"/>
                <a:sym typeface="Arimo Bold"/>
              </a:rPr>
              <a:t>Sustainable Practices</a:t>
            </a:r>
          </a:p>
        </p:txBody>
      </p:sp>
      <p:sp>
        <p:nvSpPr>
          <p:cNvPr name="TextBox 19" id="19"/>
          <p:cNvSpPr txBox="true"/>
          <p:nvPr/>
        </p:nvSpPr>
        <p:spPr>
          <a:xfrm rot="0">
            <a:off x="7717929" y="6374011"/>
            <a:ext cx="9710142" cy="564505"/>
          </a:xfrm>
          <a:prstGeom prst="rect">
            <a:avLst/>
          </a:prstGeom>
        </p:spPr>
        <p:txBody>
          <a:bodyPr anchor="t" rtlCol="false" tIns="0" lIns="0" bIns="0" rIns="0">
            <a:spAutoFit/>
          </a:bodyPr>
          <a:lstStyle/>
          <a:p>
            <a:pPr algn="l">
              <a:lnSpc>
                <a:spcPts val="3062"/>
              </a:lnSpc>
            </a:pPr>
            <a:r>
              <a:rPr lang="en-US" sz="1874">
                <a:solidFill>
                  <a:srgbClr val="DAD1E6"/>
                </a:solidFill>
                <a:latin typeface="Fira Sans"/>
                <a:ea typeface="Fira Sans"/>
                <a:cs typeface="Fira Sans"/>
                <a:sym typeface="Fira Sans"/>
              </a:rPr>
              <a:t>We prioritize environmentally friendly solutions.</a:t>
            </a:r>
          </a:p>
        </p:txBody>
      </p:sp>
      <p:grpSp>
        <p:nvGrpSpPr>
          <p:cNvPr name="Group 20" id="20"/>
          <p:cNvGrpSpPr/>
          <p:nvPr/>
        </p:nvGrpSpPr>
        <p:grpSpPr>
          <a:xfrm rot="0">
            <a:off x="7717929" y="7675661"/>
            <a:ext cx="614214" cy="614214"/>
            <a:chOff x="0" y="0"/>
            <a:chExt cx="818952" cy="818952"/>
          </a:xfrm>
        </p:grpSpPr>
        <p:sp>
          <p:nvSpPr>
            <p:cNvPr name="Freeform 21" id="21" descr="preencoded.png"/>
            <p:cNvSpPr/>
            <p:nvPr/>
          </p:nvSpPr>
          <p:spPr>
            <a:xfrm flipH="false" flipV="false" rot="0">
              <a:off x="0" y="0"/>
              <a:ext cx="818896" cy="818896"/>
            </a:xfrm>
            <a:custGeom>
              <a:avLst/>
              <a:gdLst/>
              <a:ahLst/>
              <a:cxnLst/>
              <a:rect r="r" b="b" t="t" l="l"/>
              <a:pathLst>
                <a:path h="818896" w="818896">
                  <a:moveTo>
                    <a:pt x="0" y="0"/>
                  </a:moveTo>
                  <a:lnTo>
                    <a:pt x="818896" y="0"/>
                  </a:lnTo>
                  <a:lnTo>
                    <a:pt x="818896" y="818896"/>
                  </a:lnTo>
                  <a:lnTo>
                    <a:pt x="0" y="818896"/>
                  </a:lnTo>
                  <a:lnTo>
                    <a:pt x="0" y="0"/>
                  </a:lnTo>
                  <a:close/>
                </a:path>
              </a:pathLst>
            </a:custGeom>
            <a:blipFill>
              <a:blip r:embed="rId7"/>
              <a:stretch>
                <a:fillRect l="0" t="0" r="-6" b="-6"/>
              </a:stretch>
            </a:blipFill>
          </p:spPr>
        </p:sp>
      </p:grpSp>
      <p:sp>
        <p:nvSpPr>
          <p:cNvPr name="TextBox 22" id="22"/>
          <p:cNvSpPr txBox="true"/>
          <p:nvPr/>
        </p:nvSpPr>
        <p:spPr>
          <a:xfrm rot="0">
            <a:off x="7717929" y="8478441"/>
            <a:ext cx="3377505" cy="441126"/>
          </a:xfrm>
          <a:prstGeom prst="rect">
            <a:avLst/>
          </a:prstGeom>
        </p:spPr>
        <p:txBody>
          <a:bodyPr anchor="t" rtlCol="false" tIns="0" lIns="0" bIns="0" rIns="0">
            <a:spAutoFit/>
          </a:bodyPr>
          <a:lstStyle/>
          <a:p>
            <a:pPr algn="l">
              <a:lnSpc>
                <a:spcPts val="3000"/>
              </a:lnSpc>
            </a:pPr>
            <a:r>
              <a:rPr lang="en-US" sz="2375" b="true">
                <a:solidFill>
                  <a:srgbClr val="DAD1E6"/>
                </a:solidFill>
                <a:latin typeface="Arimo Bold"/>
                <a:ea typeface="Arimo Bold"/>
                <a:cs typeface="Arimo Bold"/>
                <a:sym typeface="Arimo Bold"/>
              </a:rPr>
              <a:t>Continuous Improvement</a:t>
            </a:r>
          </a:p>
        </p:txBody>
      </p:sp>
      <p:sp>
        <p:nvSpPr>
          <p:cNvPr name="TextBox 23" id="23"/>
          <p:cNvSpPr txBox="true"/>
          <p:nvPr/>
        </p:nvSpPr>
        <p:spPr>
          <a:xfrm rot="0">
            <a:off x="7717929" y="8895458"/>
            <a:ext cx="9710142" cy="564505"/>
          </a:xfrm>
          <a:prstGeom prst="rect">
            <a:avLst/>
          </a:prstGeom>
        </p:spPr>
        <p:txBody>
          <a:bodyPr anchor="t" rtlCol="false" tIns="0" lIns="0" bIns="0" rIns="0">
            <a:spAutoFit/>
          </a:bodyPr>
          <a:lstStyle/>
          <a:p>
            <a:pPr algn="l">
              <a:lnSpc>
                <a:spcPts val="3062"/>
              </a:lnSpc>
            </a:pPr>
            <a:r>
              <a:rPr lang="en-US" sz="1874">
                <a:solidFill>
                  <a:srgbClr val="DAD1E6"/>
                </a:solidFill>
                <a:latin typeface="Fira Sans"/>
                <a:ea typeface="Fira Sans"/>
                <a:cs typeface="Fira Sans"/>
                <a:sym typeface="Fira Sans"/>
              </a:rPr>
              <a:t>We are committed to constantly enhancing our services.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DAGWcmBJHQA</dc:identifier>
  <dcterms:modified xsi:type="dcterms:W3CDTF">2011-08-01T06:04:30Z</dcterms:modified>
  <cp:revision>1</cp:revision>
  <dc:title>Introducing-Snack-Squad.pptx_20241114_154129_0000.pptx</dc:title>
</cp:coreProperties>
</file>